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4"/>
  </p:notes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345" r:id="rId87"/>
    <p:sldId id="346" r:id="rId88"/>
    <p:sldId id="347"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 id="360" r:id="rId102"/>
    <p:sldId id="361" r:id="rId103"/>
    <p:sldId id="362" r:id="rId104"/>
    <p:sldId id="363" r:id="rId105"/>
    <p:sldId id="364" r:id="rId106"/>
    <p:sldId id="365" r:id="rId107"/>
    <p:sldId id="366" r:id="rId108"/>
    <p:sldId id="367" r:id="rId109"/>
    <p:sldId id="368" r:id="rId110"/>
    <p:sldId id="369" r:id="rId111"/>
    <p:sldId id="370" r:id="rId112"/>
    <p:sldId id="371" r:id="rId113"/>
    <p:sldId id="372" r:id="rId114"/>
    <p:sldId id="373" r:id="rId115"/>
    <p:sldId id="374" r:id="rId116"/>
    <p:sldId id="375" r:id="rId117"/>
    <p:sldId id="376" r:id="rId118"/>
    <p:sldId id="377" r:id="rId119"/>
    <p:sldId id="378" r:id="rId120"/>
    <p:sldId id="379" r:id="rId121"/>
    <p:sldId id="380" r:id="rId122"/>
    <p:sldId id="381" r:id="rId123"/>
    <p:sldId id="382" r:id="rId124"/>
    <p:sldId id="383" r:id="rId125"/>
    <p:sldId id="384" r:id="rId126"/>
    <p:sldId id="385" r:id="rId127"/>
    <p:sldId id="386" r:id="rId128"/>
    <p:sldId id="387" r:id="rId129"/>
    <p:sldId id="388" r:id="rId130"/>
    <p:sldId id="389" r:id="rId131"/>
    <p:sldId id="390" r:id="rId132"/>
    <p:sldId id="391" r:id="rId133"/>
    <p:sldId id="392" r:id="rId134"/>
    <p:sldId id="393"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23" r:id="rId165"/>
    <p:sldId id="424" r:id="rId166"/>
    <p:sldId id="425" r:id="rId167"/>
    <p:sldId id="426" r:id="rId168"/>
    <p:sldId id="427" r:id="rId169"/>
    <p:sldId id="428" r:id="rId170"/>
    <p:sldId id="429" r:id="rId171"/>
    <p:sldId id="430" r:id="rId172"/>
    <p:sldId id="431" r:id="rId173"/>
    <p:sldId id="432" r:id="rId174"/>
    <p:sldId id="433" r:id="rId175"/>
    <p:sldId id="434" r:id="rId176"/>
    <p:sldId id="435" r:id="rId177"/>
    <p:sldId id="436" r:id="rId178"/>
    <p:sldId id="437" r:id="rId179"/>
    <p:sldId id="438" r:id="rId180"/>
    <p:sldId id="439" r:id="rId181"/>
    <p:sldId id="440" r:id="rId182"/>
    <p:sldId id="441" r:id="rId183"/>
    <p:sldId id="442" r:id="rId184"/>
    <p:sldId id="443" r:id="rId185"/>
    <p:sldId id="444" r:id="rId186"/>
    <p:sldId id="445" r:id="rId187"/>
    <p:sldId id="446" r:id="rId188"/>
    <p:sldId id="447" r:id="rId189"/>
    <p:sldId id="448" r:id="rId190"/>
    <p:sldId id="449" r:id="rId191"/>
    <p:sldId id="450" r:id="rId192"/>
    <p:sldId id="451" r:id="rId193"/>
    <p:sldId id="452" r:id="rId194"/>
    <p:sldId id="453" r:id="rId195"/>
    <p:sldId id="454" r:id="rId196"/>
    <p:sldId id="455" r:id="rId197"/>
    <p:sldId id="456" r:id="rId198"/>
    <p:sldId id="457" r:id="rId199"/>
    <p:sldId id="458" r:id="rId200"/>
    <p:sldId id="459" r:id="rId201"/>
    <p:sldId id="460" r:id="rId202"/>
    <p:sldId id="461" r:id="rId203"/>
    <p:sldId id="462" r:id="rId204"/>
    <p:sldId id="463" r:id="rId205"/>
    <p:sldId id="464" r:id="rId206"/>
    <p:sldId id="465" r:id="rId207"/>
    <p:sldId id="466" r:id="rId208"/>
    <p:sldId id="467" r:id="rId209"/>
    <p:sldId id="468" r:id="rId210"/>
    <p:sldId id="469" r:id="rId211"/>
    <p:sldId id="470" r:id="rId212"/>
    <p:sldId id="471" r:id="rId213"/>
    <p:sldId id="472" r:id="rId214"/>
    <p:sldId id="473" r:id="rId215"/>
    <p:sldId id="474" r:id="rId216"/>
    <p:sldId id="475" r:id="rId217"/>
    <p:sldId id="476" r:id="rId218"/>
    <p:sldId id="477" r:id="rId219"/>
    <p:sldId id="478" r:id="rId220"/>
    <p:sldId id="479" r:id="rId221"/>
    <p:sldId id="480" r:id="rId222"/>
    <p:sldId id="481" r:id="rId223"/>
    <p:sldId id="482" r:id="rId224"/>
    <p:sldId id="483" r:id="rId225"/>
    <p:sldId id="484" r:id="rId226"/>
    <p:sldId id="485" r:id="rId227"/>
    <p:sldId id="486" r:id="rId228"/>
    <p:sldId id="487" r:id="rId229"/>
    <p:sldId id="488" r:id="rId230"/>
    <p:sldId id="489" r:id="rId231"/>
    <p:sldId id="490" r:id="rId232"/>
    <p:sldId id="491" r:id="rId233"/>
  </p:sldIdLst>
  <p:sldSz cx="9144000" cy="5143500" type="screen16x9"/>
  <p:notesSz cx="6858000" cy="9144000"/>
  <p:embeddedFontLst>
    <p:embeddedFont>
      <p:font typeface="Forte" panose="03060902040502070203" pitchFamily="66" charset="0"/>
      <p:regular r:id="rId235"/>
    </p:embeddedFont>
    <p:embeddedFont>
      <p:font typeface="Lato" panose="020F0502020204030204" pitchFamily="34" charset="0"/>
      <p:regular r:id="rId236"/>
      <p:bold r:id="rId237"/>
      <p:italic r:id="rId238"/>
      <p:boldItalic r:id="rId239"/>
    </p:embeddedFont>
    <p:embeddedFont>
      <p:font typeface="Raleway" panose="020F0502020204030204" pitchFamily="2" charset="0"/>
      <p:regular r:id="rId240"/>
      <p:bold r:id="rId241"/>
      <p:italic r:id="rId242"/>
      <p:boldItalic r:id="rId2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73AF5-CA51-48C4-976C-ADCB9C662DA2}">
  <a:tblStyle styleId="{B9673AF5-CA51-48C4-976C-ADCB9C662D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4.fntdata"/><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5.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6.fntdata"/><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2.fntdata"/><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viewProps" Target="viewProp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theme" Target="theme/theme1.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a20aa56cc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a20aa56cc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a2fb43f7e2_0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a2fb43f7e2_0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a2fb43f7e2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a2fb43f7e2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a20aa56cc7_0_6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a20aa56cc7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a2fb43f7e2_0_1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a2fb43f7e2_0_1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a2fb43f7e2_0_10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a2fb43f7e2_0_10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a2fb43f7e2_0_10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a2fb43f7e2_0_10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a2fb43f7e2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a2fb43f7e2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a2b7f8907c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a2b7f8907c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a2fb43f7e2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a2fb43f7e2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a2fb43f7e2_0_10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a2fb43f7e2_0_10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a20aa56cc7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a20aa56cc7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a2fb43f7e2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a2fb43f7e2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a2fb43f7e2_0_1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a2fb43f7e2_0_1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a2fb43f7e2_0_1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a2fb43f7e2_0_1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a20aa56cc7_0_7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a20aa56cc7_0_7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a2fb43f7e2_0_1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a2fb43f7e2_0_1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a2fb43f7e2_0_1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a2fb43f7e2_0_1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a2fb43f7e2_0_1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a2fb43f7e2_0_1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a20aa56cc7_0_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a20aa56cc7_0_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b7f8907c_0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b7f8907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a2b7f8907c_0_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a2b7f8907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a20aa56cc7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a20aa56cc7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a2b7f8907c_0_3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a2b7f8907c_0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a2b7f8907c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a2b7f8907c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a2b7f8907c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a2b7f8907c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ga2b7f8907c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8" name="Google Shape;818;ga2b7f8907c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a2b7f8907c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a2b7f8907c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a2b7f8907c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a2b7f8907c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a2b7f8907c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a2b7f8907c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a2b7f8907c_0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a2b7f8907c_0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a2b7f8907c_0_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a2b7f8907c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a2b7f8907c_0_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a2b7f8907c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a20aa56cc7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a20aa56cc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a2b7f8907c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a2b7f8907c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a2b7f8907c_0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a2b7f8907c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2b7f8907c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2b7f8907c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2b7f8907c_0_4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2b7f8907c_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a2b7f8907c_0_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a2b7f8907c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a2b7f8907c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a2b7f8907c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a2b7f8907c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a2b7f8907c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a2b7f8907c_0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a2b7f8907c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a2fb43f7e2_0_1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a2fb43f7e2_0_1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a2fb43f7e2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a2fb43f7e2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a20aa56cc7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a20aa56cc7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a2fb43f7e2_0_1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a2fb43f7e2_0_1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a2fb43f7e2_0_1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a2fb43f7e2_0_1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a2fb43f7e2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a2fb43f7e2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a2fb43f7e2_0_1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a2fb43f7e2_0_1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a2fb43f7e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a2fb43f7e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a2fb43f7e2_0_1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a2fb43f7e2_0_1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a2fb43f7e2_0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a2fb43f7e2_0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a2b7f8907c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a2b7f8907c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a2b7f8907c_0_4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a2b7f8907c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a2fb43f7e2_0_1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a2fb43f7e2_0_1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20aa56cc7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20aa56cc7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a2fb43f7e2_0_1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 name="Google Shape;974;ga2fb43f7e2_0_1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a2fb43f7e2_0_1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0" name="Google Shape;980;ga2fb43f7e2_0_1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
        <p:cNvGrpSpPr/>
        <p:nvPr/>
      </p:nvGrpSpPr>
      <p:grpSpPr>
        <a:xfrm>
          <a:off x="0" y="0"/>
          <a:ext cx="0" cy="0"/>
          <a:chOff x="0" y="0"/>
          <a:chExt cx="0" cy="0"/>
        </a:xfrm>
      </p:grpSpPr>
      <p:sp>
        <p:nvSpPr>
          <p:cNvPr id="985" name="Google Shape;985;ga2fb43f7e2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6" name="Google Shape;986;ga2fb43f7e2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a2fb43f7e2_0_1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a2fb43f7e2_0_1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a2b7f8907c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a2b7f8907c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a2b7f8907c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a2b7f8907c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2fb43f7e2_0_1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2fb43f7e2_0_1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a2b7f8907c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a2b7f8907c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ace084c3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ace084c3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ace084c32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ace084c32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20aa56cc7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20aa56cc7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ace084c32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2" name="Google Shape;1032;gace084c32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ace084c32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ace084c32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ace084c327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3" name="Google Shape;1043;gace084c32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ace084c32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ace084c32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3"/>
        <p:cNvGrpSpPr/>
        <p:nvPr/>
      </p:nvGrpSpPr>
      <p:grpSpPr>
        <a:xfrm>
          <a:off x="0" y="0"/>
          <a:ext cx="0" cy="0"/>
          <a:chOff x="0" y="0"/>
          <a:chExt cx="0" cy="0"/>
        </a:xfrm>
      </p:grpSpPr>
      <p:sp>
        <p:nvSpPr>
          <p:cNvPr id="1054" name="Google Shape;1054;ga2fb43f7e2_0_1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5" name="Google Shape;1055;ga2fb43f7e2_0_1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a2b7f8907c_0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a2b7f8907c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ace084c32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 name="Google Shape;1066;gace084c32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ace084c32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ace084c32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ace084c32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ace084c32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a2fb43f7e2_0_17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a2fb43f7e2_0_1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20aa56cc7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20aa56cc7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a2b7f8907c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a2b7f8907c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ace084c327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ace084c32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a2b7f8907c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a2b7f8907c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a2b7f8907c_0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a2b7f8907c_0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ace084c327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ace084c327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ace084c327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8" name="Google Shape;1118;gace084c327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ace084c327_1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ace084c327_1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ace084c327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ace084c32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ace084c327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ace084c32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gace084c327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2" name="Google Shape;1142;gace084c327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20aa56cc7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a20aa56cc7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ace084c327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ace084c327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a2b7f8907c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a2b7f8907c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ga2b7f8907c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9" name="Google Shape;1159;ga2b7f8907c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ace084c32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ace084c32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ace084c327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1" name="Google Shape;1171;gace084c327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ce084c327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ce084c327_1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ace084c327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ace084c327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8"/>
        <p:cNvGrpSpPr/>
        <p:nvPr/>
      </p:nvGrpSpPr>
      <p:grpSpPr>
        <a:xfrm>
          <a:off x="0" y="0"/>
          <a:ext cx="0" cy="0"/>
          <a:chOff x="0" y="0"/>
          <a:chExt cx="0" cy="0"/>
        </a:xfrm>
      </p:grpSpPr>
      <p:sp>
        <p:nvSpPr>
          <p:cNvPr id="1189" name="Google Shape;1189;gace084c327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0" name="Google Shape;1190;gace084c327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ace084c327_1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ace084c327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a2fb43f7e2_0_1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2" name="Google Shape;1202;ga2fb43f7e2_0_1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a2b7f8907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a2b7f8907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a2b7f8907c_0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a2b7f8907c_0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ace084c327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ace084c327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7"/>
        <p:cNvGrpSpPr/>
        <p:nvPr/>
      </p:nvGrpSpPr>
      <p:grpSpPr>
        <a:xfrm>
          <a:off x="0" y="0"/>
          <a:ext cx="0" cy="0"/>
          <a:chOff x="0" y="0"/>
          <a:chExt cx="0" cy="0"/>
        </a:xfrm>
      </p:grpSpPr>
      <p:sp>
        <p:nvSpPr>
          <p:cNvPr id="1218" name="Google Shape;1218;gace084c327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9" name="Google Shape;1219;gace084c327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gace084c327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6" name="Google Shape;1226;gace084c327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gace084c327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2" name="Google Shape;1232;gace084c327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ace084c327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8" name="Google Shape;1238;gace084c327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ace084c327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ace084c327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ace084c327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1" name="Google Shape;1251;gace084c327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
        <p:cNvGrpSpPr/>
        <p:nvPr/>
      </p:nvGrpSpPr>
      <p:grpSpPr>
        <a:xfrm>
          <a:off x="0" y="0"/>
          <a:ext cx="0" cy="0"/>
          <a:chOff x="0" y="0"/>
          <a:chExt cx="0" cy="0"/>
        </a:xfrm>
      </p:grpSpPr>
      <p:sp>
        <p:nvSpPr>
          <p:cNvPr id="1255" name="Google Shape;1255;gace084c327_1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6" name="Google Shape;1256;gace084c327_1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ace084c327_1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2" name="Google Shape;1262;gace084c327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20aa56cc7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20aa56cc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2b7f8907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a2b7f8907c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ace084c327_1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ace084c327_1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ace084c327_1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ace084c327_1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8"/>
        <p:cNvGrpSpPr/>
        <p:nvPr/>
      </p:nvGrpSpPr>
      <p:grpSpPr>
        <a:xfrm>
          <a:off x="0" y="0"/>
          <a:ext cx="0" cy="0"/>
          <a:chOff x="0" y="0"/>
          <a:chExt cx="0" cy="0"/>
        </a:xfrm>
      </p:grpSpPr>
      <p:sp>
        <p:nvSpPr>
          <p:cNvPr id="1279" name="Google Shape;1279;gace084c327_1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0" name="Google Shape;1280;gace084c327_1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ace084c32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ace084c32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ace084c327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ace084c327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ace084c327_1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8" name="Google Shape;1298;gace084c327_1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2"/>
        <p:cNvGrpSpPr/>
        <p:nvPr/>
      </p:nvGrpSpPr>
      <p:grpSpPr>
        <a:xfrm>
          <a:off x="0" y="0"/>
          <a:ext cx="0" cy="0"/>
          <a:chOff x="0" y="0"/>
          <a:chExt cx="0" cy="0"/>
        </a:xfrm>
      </p:grpSpPr>
      <p:sp>
        <p:nvSpPr>
          <p:cNvPr id="1303" name="Google Shape;1303;gace084c327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4" name="Google Shape;1304;gace084c327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ace084c327_1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ace084c327_1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4"/>
        <p:cNvGrpSpPr/>
        <p:nvPr/>
      </p:nvGrpSpPr>
      <p:grpSpPr>
        <a:xfrm>
          <a:off x="0" y="0"/>
          <a:ext cx="0" cy="0"/>
          <a:chOff x="0" y="0"/>
          <a:chExt cx="0" cy="0"/>
        </a:xfrm>
      </p:grpSpPr>
      <p:sp>
        <p:nvSpPr>
          <p:cNvPr id="1315" name="Google Shape;1315;gace084c327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6" name="Google Shape;1316;gace084c327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
        <p:cNvGrpSpPr/>
        <p:nvPr/>
      </p:nvGrpSpPr>
      <p:grpSpPr>
        <a:xfrm>
          <a:off x="0" y="0"/>
          <a:ext cx="0" cy="0"/>
          <a:chOff x="0" y="0"/>
          <a:chExt cx="0" cy="0"/>
        </a:xfrm>
      </p:grpSpPr>
      <p:sp>
        <p:nvSpPr>
          <p:cNvPr id="1321" name="Google Shape;1321;ga2fb43f7e2_0_17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2" name="Google Shape;1322;ga2fb43f7e2_0_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a2b7f8907c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a2b7f8907c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a2fb43f7e2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a2fb43f7e2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a2fb43f7e2_0_1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a2fb43f7e2_0_1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a2fb43f7e2_0_1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a2fb43f7e2_0_1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a2fb43f7e2_0_1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a2fb43f7e2_0_1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9"/>
        <p:cNvGrpSpPr/>
        <p:nvPr/>
      </p:nvGrpSpPr>
      <p:grpSpPr>
        <a:xfrm>
          <a:off x="0" y="0"/>
          <a:ext cx="0" cy="0"/>
          <a:chOff x="0" y="0"/>
          <a:chExt cx="0" cy="0"/>
        </a:xfrm>
      </p:grpSpPr>
      <p:sp>
        <p:nvSpPr>
          <p:cNvPr id="1350" name="Google Shape;1350;ga2fb43f7e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1" name="Google Shape;1351;ga2fb43f7e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a2fb43f7e2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7" name="Google Shape;1357;ga2fb43f7e2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a2fb43f7e2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a2fb43f7e2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2fb43f7e2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2fb43f7e2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a2fb43f7e2_0_1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a2fb43f7e2_0_1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9"/>
        <p:cNvGrpSpPr/>
        <p:nvPr/>
      </p:nvGrpSpPr>
      <p:grpSpPr>
        <a:xfrm>
          <a:off x="0" y="0"/>
          <a:ext cx="0" cy="0"/>
          <a:chOff x="0" y="0"/>
          <a:chExt cx="0" cy="0"/>
        </a:xfrm>
      </p:grpSpPr>
      <p:sp>
        <p:nvSpPr>
          <p:cNvPr id="1380" name="Google Shape;1380;ga2fb43f7e2_0_18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1" name="Google Shape;1381;ga2fb43f7e2_0_18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2b7f8907c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a2b7f8907c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ace084c327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ace084c327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ace084c327_1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gace084c327_1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7"/>
        <p:cNvGrpSpPr/>
        <p:nvPr/>
      </p:nvGrpSpPr>
      <p:grpSpPr>
        <a:xfrm>
          <a:off x="0" y="0"/>
          <a:ext cx="0" cy="0"/>
          <a:chOff x="0" y="0"/>
          <a:chExt cx="0" cy="0"/>
        </a:xfrm>
      </p:grpSpPr>
      <p:sp>
        <p:nvSpPr>
          <p:cNvPr id="1398" name="Google Shape;1398;ga2b7f8907c_0_4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9" name="Google Shape;1399;ga2b7f8907c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a2b7f8907c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a2b7f8907c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ace084c32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ace084c32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ace084c327_1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ace084c327_1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1"/>
        <p:cNvGrpSpPr/>
        <p:nvPr/>
      </p:nvGrpSpPr>
      <p:grpSpPr>
        <a:xfrm>
          <a:off x="0" y="0"/>
          <a:ext cx="0" cy="0"/>
          <a:chOff x="0" y="0"/>
          <a:chExt cx="0" cy="0"/>
        </a:xfrm>
      </p:grpSpPr>
      <p:sp>
        <p:nvSpPr>
          <p:cNvPr id="1422" name="Google Shape;1422;gace084c327_1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3" name="Google Shape;1423;gace084c327_1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ace084c327_1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ace084c327_1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3"/>
        <p:cNvGrpSpPr/>
        <p:nvPr/>
      </p:nvGrpSpPr>
      <p:grpSpPr>
        <a:xfrm>
          <a:off x="0" y="0"/>
          <a:ext cx="0" cy="0"/>
          <a:chOff x="0" y="0"/>
          <a:chExt cx="0" cy="0"/>
        </a:xfrm>
      </p:grpSpPr>
      <p:sp>
        <p:nvSpPr>
          <p:cNvPr id="1434" name="Google Shape;1434;gace084c327_1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5" name="Google Shape;1435;gace084c327_1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ace084c327_1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ace084c327_1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a2b7f8907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a2b7f8907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ace084c327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ace084c327_1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ace084c327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2" name="Google Shape;1452;gace084c327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6"/>
        <p:cNvGrpSpPr/>
        <p:nvPr/>
      </p:nvGrpSpPr>
      <p:grpSpPr>
        <a:xfrm>
          <a:off x="0" y="0"/>
          <a:ext cx="0" cy="0"/>
          <a:chOff x="0" y="0"/>
          <a:chExt cx="0" cy="0"/>
        </a:xfrm>
      </p:grpSpPr>
      <p:sp>
        <p:nvSpPr>
          <p:cNvPr id="1457" name="Google Shape;1457;gace084c327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8" name="Google Shape;1458;gace084c327_1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2b7f8907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2b7f8907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a20aa56cc7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a20aa56cc7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20aa56cc7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20aa56cc7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a20aa56cc7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a20aa56cc7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20aa56cc7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20aa56cc7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a20aa56cc7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a20aa56cc7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a20aa56cc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a20aa56cc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a2fb43f7e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a2fb43f7e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fb43f7e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2fb43f7e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20aa56cc7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20aa56cc7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a2b7f8907c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a2b7f8907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a2b7f8907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a2b7f8907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a2b7f8907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a2b7f8907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a2b7f8907c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a2b7f8907c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2b7f8907c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2b7f8907c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a2b7f8907c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a2b7f8907c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2b7f8907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2b7f8907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20aa56cc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20aa56cc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a2b7f8907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a2b7f8907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a20aa56cc7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a20aa56cc7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2fb43f7e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2fb43f7e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a2fb43f7e2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a2fb43f7e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a2fb43f7e2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a2fb43f7e2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a20aa56cc7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a20aa56cc7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2b7f8907c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2b7f8907c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2b7f8907c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a2b7f8907c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a20aa56cc7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a20aa56cc7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a2fb43f7e2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a2fb43f7e2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a20aa56cc7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a20aa56cc7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a2fb43f7e2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a2fb43f7e2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a2fb43f7e2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a2fb43f7e2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a2b7f8907c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a2b7f8907c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a2b7f8907c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a2b7f8907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2b7f8907c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2b7f8907c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a2b7f8907c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a2b7f8907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a2b7f8907c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a2b7f8907c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2b7f8907c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2b7f8907c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a2b7f8907c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a2b7f8907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a2b7f8907c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a2b7f8907c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a20aa56cc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a20aa56cc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2b7f8907c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2b7f8907c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a2b7f8907c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a2b7f8907c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a2b7f8907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a2b7f8907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a2b7f8907c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a2b7f8907c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a2b7f8907c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a2b7f8907c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2b7f8907c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2b7f8907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a2b7f8907c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a2b7f8907c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a2b7f8907c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a2b7f8907c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a2b7f8907c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a2b7f8907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a20aa56cc7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a20aa56cc7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20aa56cc7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a20aa56cc7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a2fb43f7e2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a2fb43f7e2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a2fb43f7e2_0_7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a2fb43f7e2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a2fb43f7e2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a2fb43f7e2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a2fb43f7e2_0_7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a2fb43f7e2_0_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20aa56cc7_0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20aa56cc7_0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a2fb43f7e2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a2fb43f7e2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a2fb43f7e2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a2fb43f7e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a2fb43f7e2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a2fb43f7e2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20aa56cc7_0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a20aa56cc7_0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a2fb43f7e2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a2fb43f7e2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a20aa56cc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a20aa56cc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a2fb43f7e2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a2fb43f7e2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a20aa56cc7_0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a20aa56cc7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2fb43f7e2_0_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a2fb43f7e2_0_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a2fb43f7e2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a2fb43f7e2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a2fb43f7e2_0_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a2fb43f7e2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a2b7f8907c_0_2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a2b7f8907c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a20aa56cc7_0_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a20aa56cc7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a2fb43f7e2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a2fb43f7e2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a2fb43f7e2_0_5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a2fb43f7e2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a2fb43f7e2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a2fb43f7e2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20aa56cc7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20aa56cc7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a2fb43f7e2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a2fb43f7e2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a20aa56cc7_0_4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a20aa56cc7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a2fb43f7e2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a2fb43f7e2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2fb43f7e2_0_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a2fb43f7e2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20aa56cc7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20aa56cc7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a2fb43f7e2_0_8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a2fb43f7e2_0_8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a2fb43f7e2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a2fb43f7e2_0_8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a2fb43f7e2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a2fb43f7e2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a20aa56cc7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a20aa56cc7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a2fb43f7e2_0_9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a2fb43f7e2_0_9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id"/>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10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3.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1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3" Type="http://schemas.openxmlformats.org/officeDocument/2006/relationships/hyperlink" Target="https://www.php.net/manual/en/language.oop5.magic.php" TargetMode="External"/><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5.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2.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96.xml"/><Relationship Id="rId1" Type="http://schemas.openxmlformats.org/officeDocument/2006/relationships/slideLayout" Target="../slideLayouts/slideLayout3.xml"/><Relationship Id="rId4" Type="http://schemas.openxmlformats.org/officeDocument/2006/relationships/image" Target="../media/image91.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3" Type="http://schemas.openxmlformats.org/officeDocument/2006/relationships/hyperlink" Target="https://www.php.net/manual/en/dateinterval.construct.php" TargetMode="External"/><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3" Type="http://schemas.openxmlformats.org/officeDocument/2006/relationships/hyperlink" Target="https://www.php.net/manual/en/datetime.format.php" TargetMode="External"/><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6.xml"/><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1.xml"/><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3.xm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15.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6.xml"/><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7.xm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21.xml"/><Relationship Id="rId1" Type="http://schemas.openxmlformats.org/officeDocument/2006/relationships/slideLayout" Target="../slideLayouts/slideLayout3.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hyperlink" Target="https://www.php.net/manual/en/pcre.pattern.php" TargetMode="External"/><Relationship Id="rId2" Type="http://schemas.openxmlformats.org/officeDocument/2006/relationships/notesSlide" Target="../notesSlides/notesSlide223.xml"/><Relationship Id="rId1" Type="http://schemas.openxmlformats.org/officeDocument/2006/relationships/slideLayout" Target="../slideLayouts/slideLayout3.xml"/></Relationships>
</file>

<file path=ppt/slides/_rels/slide224.xml.rels><?xml version="1.0" encoding="UTF-8" standalone="yes"?>
<Relationships xmlns="http://schemas.openxmlformats.org/package/2006/relationships"><Relationship Id="rId3" Type="http://schemas.openxmlformats.org/officeDocument/2006/relationships/hyperlink" Target="https://www.php.net/manual/en/ref.pcre.php" TargetMode="External"/><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5.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6.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7.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php.net/manual/en/book.reflection.php" TargetMode="External"/><Relationship Id="rId2" Type="http://schemas.openxmlformats.org/officeDocument/2006/relationships/notesSlide" Target="../notesSlides/notesSlide22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31.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7.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err="1">
                <a:latin typeface="Forte" panose="03060902040502070203" pitchFamily="66" charset="0"/>
              </a:rPr>
              <a:t>Belajar</a:t>
            </a:r>
            <a:r>
              <a:rPr lang="en-US" dirty="0">
                <a:latin typeface="Forte" panose="03060902040502070203" pitchFamily="66" charset="0"/>
              </a:rPr>
              <a:t>-PHP-Dasar 2</a:t>
            </a:r>
            <a:endParaRPr dirty="0">
              <a:latin typeface="Forte" panose="03060902040502070203" pitchFamily="66" charset="0"/>
            </a:endParaRPr>
          </a:p>
        </p:txBody>
      </p:sp>
      <p:sp>
        <p:nvSpPr>
          <p:cNvPr id="87" name="Google Shape;87;p1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Aptos" panose="020B0004020202020204" pitchFamily="34" charset="0"/>
              </a:rPr>
              <a:t>Nur </a:t>
            </a:r>
            <a:r>
              <a:rPr lang="en-US" dirty="0" err="1">
                <a:latin typeface="Aptos" panose="020B0004020202020204" pitchFamily="34" charset="0"/>
              </a:rPr>
              <a:t>Muflihah</a:t>
            </a:r>
            <a:r>
              <a:rPr lang="en-US" dirty="0">
                <a:latin typeface="Aptos" panose="020B0004020202020204" pitchFamily="34" charset="0"/>
              </a:rPr>
              <a:t> X PPLG</a:t>
            </a:r>
            <a:r>
              <a:rPr lang="id"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1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Encapsulation</a:t>
            </a:r>
            <a:endParaRPr/>
          </a:p>
        </p:txBody>
      </p:sp>
      <p:sp>
        <p:nvSpPr>
          <p:cNvPr id="703" name="Google Shape;703;p1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Encapsulation artinya memastikan data sensitif sebuah object tersembunyi dari akses luar</a:t>
            </a:r>
            <a:endParaRPr/>
          </a:p>
          <a:p>
            <a:pPr marL="457200" lvl="0" indent="-311150" algn="l" rtl="0">
              <a:spcBef>
                <a:spcPts val="0"/>
              </a:spcBef>
              <a:spcAft>
                <a:spcPts val="0"/>
              </a:spcAft>
              <a:buSzPts val="1300"/>
              <a:buChar char="●"/>
            </a:pPr>
            <a:r>
              <a:rPr lang="id"/>
              <a:t>Hal ini bertujuan agar kita bisa menjaga agar data sebuah object tetap baik dan valid</a:t>
            </a:r>
            <a:endParaRPr/>
          </a:p>
          <a:p>
            <a:pPr marL="457200" lvl="0" indent="-311150" algn="l" rtl="0">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marL="457200" lvl="0" indent="-311150" algn="l" rtl="0">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1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a:t>
            </a:r>
            <a:endParaRPr/>
          </a:p>
        </p:txBody>
      </p:sp>
      <p:sp>
        <p:nvSpPr>
          <p:cNvPr id="709" name="Google Shape;709;p1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Di PHP, proses encapsulation sudah dibuat standarisasinya, dimana kita bisa menggunakan Getter dan Setter method.</a:t>
            </a:r>
            <a:endParaRPr/>
          </a:p>
          <a:p>
            <a:pPr marL="457200" lvl="0" indent="-311150" algn="l" rtl="0">
              <a:spcBef>
                <a:spcPts val="0"/>
              </a:spcBef>
              <a:spcAft>
                <a:spcPts val="0"/>
              </a:spcAft>
              <a:buSzPts val="1300"/>
              <a:buChar char="●"/>
            </a:pPr>
            <a:r>
              <a:rPr lang="id"/>
              <a:t>Getter adalah function yang dibuat untuk mengambil data field</a:t>
            </a:r>
            <a:endParaRPr/>
          </a:p>
          <a:p>
            <a:pPr marL="457200" lvl="0" indent="-311150" algn="l" rtl="0">
              <a:spcBef>
                <a:spcPts val="0"/>
              </a:spcBef>
              <a:spcAft>
                <a:spcPts val="0"/>
              </a:spcAft>
              <a:buSzPts val="1300"/>
              <a:buChar char="●"/>
            </a:pPr>
            <a:r>
              <a:rPr lang="id"/>
              <a:t>Setter ada function untuk mengubah data field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1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id"/>
                        <a:t>Tipe Data</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Getter Method</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Setter Method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boolean</a:t>
                      </a:r>
                      <a:endParaRPr/>
                    </a:p>
                  </a:txBody>
                  <a:tcPr marL="91425" marR="91425" marT="91425" marB="91425"/>
                </a:tc>
                <a:tc>
                  <a:txBody>
                    <a:bodyPr/>
                    <a:lstStyle/>
                    <a:p>
                      <a:pPr marL="0" lvl="0" indent="0" algn="l" rtl="0">
                        <a:spcBef>
                          <a:spcPts val="0"/>
                        </a:spcBef>
                        <a:spcAft>
                          <a:spcPts val="0"/>
                        </a:spcAft>
                        <a:buNone/>
                      </a:pPr>
                      <a:r>
                        <a:rPr lang="id"/>
                        <a:t>isXxx(): bool</a:t>
                      </a:r>
                      <a:endParaRPr/>
                    </a:p>
                  </a:txBody>
                  <a:tcPr marL="91425" marR="91425" marT="91425" marB="91425"/>
                </a:tc>
                <a:tc>
                  <a:txBody>
                    <a:bodyPr/>
                    <a:lstStyle/>
                    <a:p>
                      <a:pPr marL="0" lvl="0" indent="0" algn="l" rtl="0">
                        <a:spcBef>
                          <a:spcPts val="0"/>
                        </a:spcBef>
                        <a:spcAft>
                          <a:spcPts val="0"/>
                        </a:spcAft>
                        <a:buNone/>
                      </a:pPr>
                      <a:r>
                        <a:rPr lang="id"/>
                        <a:t>setXxx(bool value)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lainnya</a:t>
                      </a:r>
                      <a:endParaRPr/>
                    </a:p>
                  </a:txBody>
                  <a:tcPr marL="91425" marR="91425" marT="91425" marB="91425"/>
                </a:tc>
                <a:tc>
                  <a:txBody>
                    <a:bodyPr/>
                    <a:lstStyle/>
                    <a:p>
                      <a:pPr marL="0" lvl="0" indent="0" algn="l" rtl="0">
                        <a:spcBef>
                          <a:spcPts val="0"/>
                        </a:spcBef>
                        <a:spcAft>
                          <a:spcPts val="0"/>
                        </a:spcAft>
                        <a:buNone/>
                      </a:pPr>
                      <a:r>
                        <a:rPr lang="id"/>
                        <a:t>getXxx(): tipeData</a:t>
                      </a:r>
                      <a:endParaRPr/>
                    </a:p>
                  </a:txBody>
                  <a:tcPr marL="91425" marR="91425" marT="91425" marB="91425"/>
                </a:tc>
                <a:tc>
                  <a:txBody>
                    <a:bodyPr/>
                    <a:lstStyle/>
                    <a:p>
                      <a:pPr marL="0" lvl="0" indent="0" algn="l" rtl="0">
                        <a:spcBef>
                          <a:spcPts val="0"/>
                        </a:spcBef>
                        <a:spcAft>
                          <a:spcPts val="0"/>
                        </a:spcAft>
                        <a:buNone/>
                      </a:pPr>
                      <a:r>
                        <a:rPr lang="id"/>
                        <a:t>setXxx(tipeData value)</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1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a:t>
            </a:r>
            <a:endParaRPr/>
          </a:p>
        </p:txBody>
      </p:sp>
      <p:sp>
        <p:nvSpPr>
          <p:cNvPr id="745" name="Google Shape;745;p1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abstract class bisa kita gunakan sebagai kontrak untuk class child nya.</a:t>
            </a:r>
            <a:endParaRPr/>
          </a:p>
          <a:p>
            <a:pPr marL="457200" lvl="0" indent="-311150" algn="l" rtl="0">
              <a:spcBef>
                <a:spcPts val="0"/>
              </a:spcBef>
              <a:spcAft>
                <a:spcPts val="0"/>
              </a:spcAft>
              <a:buSzPts val="1300"/>
              <a:buChar char="●"/>
            </a:pPr>
            <a:r>
              <a:rPr lang="id"/>
              <a:t>Namun sebenarnya yang lebih tepat untuk kontrak adalah Interface</a:t>
            </a:r>
            <a:endParaRPr/>
          </a:p>
          <a:p>
            <a:pPr marL="457200" lvl="0" indent="-311150" algn="l" rtl="0">
              <a:spcBef>
                <a:spcPts val="0"/>
              </a:spcBef>
              <a:spcAft>
                <a:spcPts val="0"/>
              </a:spcAft>
              <a:buSzPts val="1300"/>
              <a:buChar char="●"/>
            </a:pPr>
            <a:r>
              <a:rPr lang="id"/>
              <a:t>Jangan salah sangka bahwa Interface disini bukanlah User Interface</a:t>
            </a:r>
            <a:endParaRPr/>
          </a:p>
          <a:p>
            <a:pPr marL="457200" lvl="0" indent="-311150" algn="l" rtl="0">
              <a:spcBef>
                <a:spcPts val="0"/>
              </a:spcBef>
              <a:spcAft>
                <a:spcPts val="0"/>
              </a:spcAft>
              <a:buSzPts val="1300"/>
              <a:buChar char="●"/>
            </a:pPr>
            <a:r>
              <a:rPr lang="id"/>
              <a:t>Interface mirip seperti abstract class, yang membedakan adalah di Interface, semua method otomatis abstract, tidak memiliki block</a:t>
            </a:r>
            <a:endParaRPr/>
          </a:p>
          <a:p>
            <a:pPr marL="457200" lvl="0" indent="-311150" algn="l" rtl="0">
              <a:spcBef>
                <a:spcPts val="0"/>
              </a:spcBef>
              <a:spcAft>
                <a:spcPts val="0"/>
              </a:spcAft>
              <a:buSzPts val="1300"/>
              <a:buChar char="●"/>
            </a:pPr>
            <a:r>
              <a:rPr lang="id"/>
              <a:t>Di interface kita tidak boleh memiliki properties, kita hanya boleh memiliki constant </a:t>
            </a:r>
            <a:endParaRPr/>
          </a:p>
          <a:p>
            <a:pPr marL="457200" lvl="0" indent="-311150" algn="l" rtl="0">
              <a:spcBef>
                <a:spcPts val="0"/>
              </a:spcBef>
              <a:spcAft>
                <a:spcPts val="0"/>
              </a:spcAft>
              <a:buSzPts val="1300"/>
              <a:buChar char="●"/>
            </a:pPr>
            <a:r>
              <a:rPr lang="id"/>
              <a:t>Untuk mewariskan interface, kita tidak menggunakan kata kunci extends, melainkan implements</a:t>
            </a:r>
            <a:endParaRPr/>
          </a:p>
          <a:p>
            <a:pPr marL="457200" lvl="0" indent="-311150" algn="l" rtl="0">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Interface Inheritance</a:t>
            </a:r>
            <a:endParaRPr/>
          </a:p>
        </p:txBody>
      </p:sp>
      <p:sp>
        <p:nvSpPr>
          <p:cNvPr id="768" name="Google Shape;768;p1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kalo di PHP, child class hanya bisa punya 1 class parent</a:t>
            </a:r>
            <a:endParaRPr/>
          </a:p>
          <a:p>
            <a:pPr marL="457200" lvl="0" indent="-311150" algn="l" rtl="0">
              <a:spcBef>
                <a:spcPts val="0"/>
              </a:spcBef>
              <a:spcAft>
                <a:spcPts val="0"/>
              </a:spcAft>
              <a:buSzPts val="1300"/>
              <a:buChar char="●"/>
            </a:pPr>
            <a:r>
              <a:rPr lang="id"/>
              <a:t>Namun berbeda dengan interface, sebuah child class bisa implement lebih dari 1 interface</a:t>
            </a:r>
            <a:endParaRPr/>
          </a:p>
          <a:p>
            <a:pPr marL="457200" lvl="0" indent="-311150" algn="l" rtl="0">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1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a:t>
            </a:r>
            <a:endParaRPr/>
          </a:p>
        </p:txBody>
      </p:sp>
      <p:sp>
        <p:nvSpPr>
          <p:cNvPr id="791" name="Google Shape;791;p1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dan interface, di PHP terdapat feature lain bernama trait</a:t>
            </a:r>
            <a:endParaRPr/>
          </a:p>
          <a:p>
            <a:pPr marL="457200" lvl="0" indent="-311150" algn="l" rtl="0">
              <a:spcBef>
                <a:spcPts val="0"/>
              </a:spcBef>
              <a:spcAft>
                <a:spcPts val="0"/>
              </a:spcAft>
              <a:buSzPts val="1300"/>
              <a:buChar char="●"/>
            </a:pPr>
            <a:r>
              <a:rPr lang="id"/>
              <a:t>Trait mirip dengan abstract class, kita bisa membuat konkrit function atau abstract function</a:t>
            </a:r>
            <a:endParaRPr/>
          </a:p>
          <a:p>
            <a:pPr marL="457200" lvl="0" indent="-311150" algn="l" rtl="0">
              <a:spcBef>
                <a:spcPts val="0"/>
              </a:spcBef>
              <a:spcAft>
                <a:spcPts val="0"/>
              </a:spcAft>
              <a:buSzPts val="1300"/>
              <a:buChar char="●"/>
            </a:pPr>
            <a:r>
              <a:rPr lang="id"/>
              <a:t>Yang membedakan adalah, di trait bisa kita tambahkan ke dalam class lebih dari satu</a:t>
            </a:r>
            <a:endParaRPr/>
          </a:p>
          <a:p>
            <a:pPr marL="457200" lvl="0" indent="-311150" algn="l" rtl="0">
              <a:spcBef>
                <a:spcPts val="0"/>
              </a:spcBef>
              <a:spcAft>
                <a:spcPts val="0"/>
              </a:spcAft>
              <a:buSzPts val="1300"/>
              <a:buChar char="●"/>
            </a:pPr>
            <a:r>
              <a:rPr lang="id"/>
              <a:t>Trait mirip seperti ekstension, dimana kita bisa menambahkan konkrit function ke dalam class dengan trait</a:t>
            </a:r>
            <a:endParaRPr/>
          </a:p>
          <a:p>
            <a:pPr marL="457200" lvl="0" indent="-311150" algn="l" rtl="0">
              <a:spcBef>
                <a:spcPts val="0"/>
              </a:spcBef>
              <a:spcAft>
                <a:spcPts val="0"/>
              </a:spcAft>
              <a:buSzPts val="1300"/>
              <a:buChar char="●"/>
            </a:pPr>
            <a:r>
              <a:rPr lang="id"/>
              <a:t>Secara sederhana trait adalah digunakan untuk menyimpan function-function yang bisa digunakan ulang di beberapa class</a:t>
            </a:r>
            <a:endParaRPr/>
          </a:p>
          <a:p>
            <a:pPr marL="457200" lvl="0" indent="-311150" algn="l" rtl="0">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Object</a:t>
            </a:r>
            <a:endParaRPr/>
          </a:p>
        </p:txBody>
      </p:sp>
      <p:sp>
        <p:nvSpPr>
          <p:cNvPr id="175" name="Google Shape;175;p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hasil instansiasi dari sebuah class</a:t>
            </a:r>
            <a:endParaRPr/>
          </a:p>
          <a:p>
            <a:pPr marL="457200" lvl="0" indent="-311150" algn="l" rtl="0">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Properties</a:t>
            </a:r>
            <a:endParaRPr/>
          </a:p>
        </p:txBody>
      </p:sp>
      <p:sp>
        <p:nvSpPr>
          <p:cNvPr id="809" name="Google Shape;809;p1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Berbeda dengan interface, di trait, kita bisa menambahkan properties</a:t>
            </a:r>
            <a:endParaRPr/>
          </a:p>
          <a:p>
            <a:pPr marL="457200" lvl="0" indent="-311150" algn="l" rtl="0">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1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14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1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Abstract Function</a:t>
            </a:r>
            <a:endParaRPr/>
          </a:p>
        </p:txBody>
      </p:sp>
      <p:sp>
        <p:nvSpPr>
          <p:cNvPr id="832" name="Google Shape;832;p14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konkrit function, di trait juga kita bisa menambahkan abstract function</a:t>
            </a:r>
            <a:endParaRPr/>
          </a:p>
          <a:p>
            <a:pPr marL="457200" lvl="0" indent="-311150" algn="l" rtl="0">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1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Overriding</a:t>
            </a:r>
            <a:endParaRPr/>
          </a:p>
        </p:txBody>
      </p:sp>
      <p:sp>
        <p:nvSpPr>
          <p:cNvPr id="844" name="Google Shape;844;p14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marL="457200" lvl="0" indent="-311150" algn="l" rtl="0">
              <a:spcBef>
                <a:spcPts val="0"/>
              </a:spcBef>
              <a:spcAft>
                <a:spcPts val="0"/>
              </a:spcAft>
              <a:buSzPts val="1300"/>
              <a:buChar char="●"/>
            </a:pPr>
            <a:r>
              <a:rPr lang="id"/>
              <a:t>Namun jika kita membuat function yang sama di class nya, maka secara otomatis kita akan meng-override function di trait</a:t>
            </a:r>
            <a:endParaRPr/>
          </a:p>
          <a:p>
            <a:pPr marL="457200" lvl="0" indent="-311150" algn="l" rtl="0">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Visibility Override</a:t>
            </a:r>
            <a:endParaRPr/>
          </a:p>
        </p:txBody>
      </p:sp>
      <p:sp>
        <p:nvSpPr>
          <p:cNvPr id="856" name="Google Shape;856;p1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melakukan override function di class, kita juga bisa melakukan override visibility function yang terdapat di trait</a:t>
            </a:r>
            <a:endParaRPr/>
          </a:p>
          <a:p>
            <a:pPr marL="457200" lvl="0" indent="-311150" algn="l" rtl="0">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14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Conflict</a:t>
            </a:r>
            <a:endParaRPr/>
          </a:p>
        </p:txBody>
      </p:sp>
      <p:sp>
        <p:nvSpPr>
          <p:cNvPr id="873" name="Google Shape;873;p14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kita menggunakan lebih dari satu trait, lalu terdapat function yang sama di trait tersebut</a:t>
            </a:r>
            <a:endParaRPr/>
          </a:p>
          <a:p>
            <a:pPr marL="457200" lvl="0" indent="-311150" algn="l" rtl="0">
              <a:spcBef>
                <a:spcPts val="0"/>
              </a:spcBef>
              <a:spcAft>
                <a:spcPts val="0"/>
              </a:spcAft>
              <a:buSzPts val="1300"/>
              <a:buChar char="●"/>
            </a:pPr>
            <a:r>
              <a:rPr lang="id"/>
              <a:t>Maka hal tersebut akan menyebabkan konflik</a:t>
            </a:r>
            <a:endParaRPr/>
          </a:p>
          <a:p>
            <a:pPr marL="457200" lvl="0" indent="-311150" algn="l" rtl="0">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1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5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Trait Inheritance</a:t>
            </a:r>
            <a:endParaRPr/>
          </a:p>
        </p:txBody>
      </p:sp>
      <p:sp>
        <p:nvSpPr>
          <p:cNvPr id="897" name="Google Shape;897;p15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class bisa menggunakan trait lebih dari satu</a:t>
            </a:r>
            <a:endParaRPr/>
          </a:p>
          <a:p>
            <a:pPr marL="457200" lvl="0" indent="-311150" algn="l" rtl="0">
              <a:spcBef>
                <a:spcPts val="0"/>
              </a:spcBef>
              <a:spcAft>
                <a:spcPts val="0"/>
              </a:spcAft>
              <a:buSzPts val="1300"/>
              <a:buChar char="●"/>
            </a:pPr>
            <a:r>
              <a:rPr lang="id"/>
              <a:t>Lantas bagaimana dengan trait yang menggunakan trait lain?</a:t>
            </a:r>
            <a:endParaRPr/>
          </a:p>
          <a:p>
            <a:pPr marL="457200" lvl="0" indent="-311150" algn="l" rtl="0">
              <a:spcBef>
                <a:spcPts val="0"/>
              </a:spcBef>
              <a:spcAft>
                <a:spcPts val="0"/>
              </a:spcAft>
              <a:buSzPts val="1300"/>
              <a:buChar char="●"/>
            </a:pPr>
            <a:r>
              <a:rPr lang="id"/>
              <a:t>Trait bisa menggunakan trait lain, mirip seperti interface yang bisa implement interface lain</a:t>
            </a:r>
            <a:endParaRPr/>
          </a:p>
          <a:p>
            <a:pPr marL="457200" lvl="0" indent="-311150" algn="l" rtl="0">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15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15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1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Class</a:t>
            </a:r>
            <a:endParaRPr/>
          </a:p>
        </p:txBody>
      </p:sp>
      <p:sp>
        <p:nvSpPr>
          <p:cNvPr id="914" name="Google Shape;914;p1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bisa digunakan di class, dimana jika kita menggunakan kata kunci final sebelum class, maka kita menandakan bahwa class tersebut tidak bisa diwariskan lagi</a:t>
            </a:r>
            <a:endParaRPr/>
          </a:p>
          <a:p>
            <a:pPr marL="457200" lvl="0" indent="-311150" algn="l" rtl="0">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1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1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 Function</a:t>
            </a:r>
            <a:endParaRPr/>
          </a:p>
        </p:txBody>
      </p:sp>
      <p:sp>
        <p:nvSpPr>
          <p:cNvPr id="931" name="Google Shape;931;p1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final juga bisa digunakan di function</a:t>
            </a:r>
            <a:endParaRPr/>
          </a:p>
          <a:p>
            <a:pPr marL="457200" lvl="0" indent="-311150" algn="l" rtl="0">
              <a:spcBef>
                <a:spcPts val="0"/>
              </a:spcBef>
              <a:spcAft>
                <a:spcPts val="0"/>
              </a:spcAft>
              <a:buSzPts val="1300"/>
              <a:buChar char="●"/>
            </a:pPr>
            <a:r>
              <a:rPr lang="id"/>
              <a:t>Jika sebuah function kita tambahkan kata kunci final, maka artinya function tersebut tidak bisa di override lagi di class child nya</a:t>
            </a:r>
            <a:endParaRPr/>
          </a:p>
          <a:p>
            <a:pPr marL="457200" lvl="0" indent="-311150" algn="l" rtl="0">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6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16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Anonymous Class</a:t>
            </a:r>
            <a:endParaRPr/>
          </a:p>
        </p:txBody>
      </p:sp>
      <p:sp>
        <p:nvSpPr>
          <p:cNvPr id="948" name="Google Shape;948;p16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atau class tanpa nama.</a:t>
            </a:r>
            <a:endParaRPr/>
          </a:p>
          <a:p>
            <a:pPr marL="457200" lvl="0" indent="-311150" algn="l" rtl="0">
              <a:spcBef>
                <a:spcPts val="0"/>
              </a:spcBef>
              <a:spcAft>
                <a:spcPts val="0"/>
              </a:spcAft>
              <a:buSzPts val="1300"/>
              <a:buChar char="●"/>
            </a:pPr>
            <a:r>
              <a:rPr lang="id"/>
              <a:t>Adalah kemampuan mendeklarasikan class, sekaligus meng-instansiasi object-nya secara langsung</a:t>
            </a:r>
            <a:endParaRPr/>
          </a:p>
          <a:p>
            <a:pPr marL="457200" lvl="0" indent="-311150" algn="l" rtl="0">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1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di Anonymous Class</a:t>
            </a:r>
            <a:endParaRPr/>
          </a:p>
        </p:txBody>
      </p:sp>
      <p:sp>
        <p:nvSpPr>
          <p:cNvPr id="960" name="Google Shape;960;p16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Anonymous class juga mendukung constructor</a:t>
            </a:r>
            <a:endParaRPr/>
          </a:p>
          <a:p>
            <a:pPr marL="457200" lvl="0" indent="-311150" algn="l" rtl="0">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6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16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a:t>
            </a:r>
            <a:endParaRPr/>
          </a:p>
        </p:txBody>
      </p:sp>
      <p:sp>
        <p:nvSpPr>
          <p:cNvPr id="192" name="Google Shape;192;p3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 Properties / Attributes adalah data yang bisa kita sisipkan di dalam Object</a:t>
            </a:r>
            <a:endParaRPr/>
          </a:p>
          <a:p>
            <a:pPr marL="457200" lvl="0" indent="-311150" algn="l" rtl="0">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marL="457200" lvl="0" indent="-311150" algn="l" rtl="0">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p1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static Keyword</a:t>
            </a:r>
            <a:endParaRPr/>
          </a:p>
        </p:txBody>
      </p:sp>
      <p:sp>
        <p:nvSpPr>
          <p:cNvPr id="977" name="Google Shape;977;p16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marL="457200" lvl="0" indent="-311150" algn="l" rtl="0">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marL="457200" lvl="0" indent="-311150" algn="l" rtl="0">
              <a:spcBef>
                <a:spcPts val="0"/>
              </a:spcBef>
              <a:spcAft>
                <a:spcPts val="0"/>
              </a:spcAft>
              <a:buSzPts val="1300"/>
              <a:buChar char="●"/>
            </a:pPr>
            <a:r>
              <a:rPr lang="id"/>
              <a:t>Untuk cara mengakses static properties dan function sama seperti mengakses constant, kita bisa menggunakan operator ::</a:t>
            </a:r>
            <a:endParaRPr/>
          </a:p>
          <a:p>
            <a:pPr marL="457200" lvl="0" indent="-311150" algn="l" rtl="0">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p1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987"/>
        <p:cNvGrpSpPr/>
        <p:nvPr/>
      </p:nvGrpSpPr>
      <p:grpSpPr>
        <a:xfrm>
          <a:off x="0" y="0"/>
          <a:ext cx="0" cy="0"/>
          <a:chOff x="0" y="0"/>
          <a:chExt cx="0" cy="0"/>
        </a:xfrm>
      </p:grpSpPr>
      <p:sp>
        <p:nvSpPr>
          <p:cNvPr id="988" name="Google Shape;988;p16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6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stdClass</a:t>
            </a:r>
            <a:endParaRPr/>
          </a:p>
        </p:txBody>
      </p:sp>
      <p:sp>
        <p:nvSpPr>
          <p:cNvPr id="1000" name="Google Shape;1000;p17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stdClass adalah class kosong bawaan dari PHP</a:t>
            </a:r>
            <a:endParaRPr/>
          </a:p>
          <a:p>
            <a:pPr marL="457200" lvl="0" indent="-311150" algn="l" rtl="0">
              <a:spcBef>
                <a:spcPts val="0"/>
              </a:spcBef>
              <a:spcAft>
                <a:spcPts val="0"/>
              </a:spcAft>
              <a:buSzPts val="1300"/>
              <a:buChar char="●"/>
            </a:pPr>
            <a:r>
              <a:rPr lang="id"/>
              <a:t>stdClass biasanya digunakan ketika kita melakukan konversi dari tipe lain menjadi tipe object</a:t>
            </a:r>
            <a:endParaRPr/>
          </a:p>
          <a:p>
            <a:pPr marL="457200" lvl="0" indent="-311150" algn="l" rtl="0">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17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p1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Iteration</a:t>
            </a:r>
            <a:endParaRPr/>
          </a:p>
        </p:txBody>
      </p:sp>
      <p:sp>
        <p:nvSpPr>
          <p:cNvPr id="1017" name="Google Shape;1017;p17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marL="457200" lvl="0" indent="-311150" algn="l" rtl="0">
              <a:spcBef>
                <a:spcPts val="0"/>
              </a:spcBef>
              <a:spcAft>
                <a:spcPts val="0"/>
              </a:spcAft>
              <a:buSzPts val="1300"/>
              <a:buChar char="●"/>
            </a:pPr>
            <a:r>
              <a:rPr lang="id"/>
              <a:t>Hal ini mempermudah kita saat ingin mengakses semua properties yang ada di object</a:t>
            </a:r>
            <a:endParaRPr/>
          </a:p>
          <a:p>
            <a:pPr marL="457200" lvl="0" indent="-311150" algn="l" rtl="0">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p1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Iterator</a:t>
            </a:r>
            <a:endParaRPr/>
          </a:p>
        </p:txBody>
      </p:sp>
      <p:sp>
        <p:nvSpPr>
          <p:cNvPr id="1029" name="Google Shape;1029;p17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melakukan iterasi data di properties secara otomatis menggunakan foreach</a:t>
            </a:r>
            <a:endParaRPr/>
          </a:p>
          <a:p>
            <a:pPr marL="457200" lvl="0" indent="-311150" algn="l" rtl="0">
              <a:spcBef>
                <a:spcPts val="0"/>
              </a:spcBef>
              <a:spcAft>
                <a:spcPts val="0"/>
              </a:spcAft>
              <a:buSzPts val="1300"/>
              <a:buChar char="●"/>
            </a:pPr>
            <a:r>
              <a:rPr lang="id"/>
              <a:t>Jika kita ingin menangani hal ini secara manual, kita bisa menggunakan Iterator</a:t>
            </a:r>
            <a:endParaRPr/>
          </a:p>
          <a:p>
            <a:pPr marL="457200" lvl="0" indent="-311150" algn="l" rtl="0">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marL="457200" lvl="0" indent="-311150" algn="l" rtl="0">
              <a:spcBef>
                <a:spcPts val="0"/>
              </a:spcBef>
              <a:spcAft>
                <a:spcPts val="0"/>
              </a:spcAft>
              <a:buSzPts val="1300"/>
              <a:buChar char="●"/>
            </a:pPr>
            <a:r>
              <a:rPr lang="id"/>
              <a:t>Dan agar class kita bisa di iterasi secara manual, kita bisa menggunakan interface IteratorAggregate, disana kita hanya butuh meng-override function getIterator() yang mengembalikan data Iterator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p1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7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7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Generator</a:t>
            </a:r>
            <a:endParaRPr/>
          </a:p>
        </p:txBody>
      </p:sp>
      <p:sp>
        <p:nvSpPr>
          <p:cNvPr id="1046" name="Google Shape;1046;p17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tahu bahwa untuk membuat object yang bisa di iterasi, kita menggunakan Iterator</a:t>
            </a:r>
            <a:endParaRPr/>
          </a:p>
          <a:p>
            <a:pPr marL="457200" lvl="0" indent="-311150" algn="l" rtl="0">
              <a:spcBef>
                <a:spcPts val="0"/>
              </a:spcBef>
              <a:spcAft>
                <a:spcPts val="0"/>
              </a:spcAft>
              <a:buSzPts val="1300"/>
              <a:buChar char="●"/>
            </a:pPr>
            <a:r>
              <a:rPr lang="id"/>
              <a:t>Namun pembuatan Iterator secara manual sangatlah ribet</a:t>
            </a:r>
            <a:endParaRPr/>
          </a:p>
          <a:p>
            <a:pPr marL="457200" lvl="0" indent="-311150" algn="l" rtl="0">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056"/>
        <p:cNvGrpSpPr/>
        <p:nvPr/>
      </p:nvGrpSpPr>
      <p:grpSpPr>
        <a:xfrm>
          <a:off x="0" y="0"/>
          <a:ext cx="0" cy="0"/>
          <a:chOff x="0" y="0"/>
          <a:chExt cx="0" cy="0"/>
        </a:xfrm>
      </p:grpSpPr>
      <p:sp>
        <p:nvSpPr>
          <p:cNvPr id="1057" name="Google Shape;1057;p18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1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Object Cloning</a:t>
            </a:r>
            <a:endParaRPr/>
          </a:p>
        </p:txBody>
      </p:sp>
      <p:sp>
        <p:nvSpPr>
          <p:cNvPr id="1063" name="Google Shape;1063;p1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ada kebutuhan untuk menduplikasi sebuah object</a:t>
            </a:r>
            <a:endParaRPr/>
          </a:p>
          <a:p>
            <a:pPr marL="457200" lvl="0" indent="-311150" algn="l" rtl="0">
              <a:spcBef>
                <a:spcPts val="0"/>
              </a:spcBef>
              <a:spcAft>
                <a:spcPts val="0"/>
              </a:spcAft>
              <a:buSzPts val="1300"/>
              <a:buChar char="●"/>
            </a:pPr>
            <a:r>
              <a:rPr lang="id"/>
              <a:t>Biasanya untuk melakukan hal ini, kita bisa membuat object baru, lalu menyalin semua properties di object awal ke object baru</a:t>
            </a:r>
            <a:endParaRPr/>
          </a:p>
          <a:p>
            <a:pPr marL="457200" lvl="0" indent="-311150" algn="l" rtl="0">
              <a:spcBef>
                <a:spcPts val="0"/>
              </a:spcBef>
              <a:spcAft>
                <a:spcPts val="0"/>
              </a:spcAft>
              <a:buSzPts val="1300"/>
              <a:buChar char="●"/>
            </a:pPr>
            <a:r>
              <a:rPr lang="id"/>
              <a:t>Untungnya PHP mendukung object cloning</a:t>
            </a:r>
            <a:endParaRPr/>
          </a:p>
          <a:p>
            <a:pPr marL="457200" lvl="0" indent="-311150" algn="l" rtl="0">
              <a:spcBef>
                <a:spcPts val="0"/>
              </a:spcBef>
              <a:spcAft>
                <a:spcPts val="0"/>
              </a:spcAft>
              <a:buSzPts val="1300"/>
              <a:buChar char="●"/>
            </a:pPr>
            <a:r>
              <a:rPr lang="id"/>
              <a:t>Kita bisa menggunakan perintah clone untuk membuat duplikasi object</a:t>
            </a:r>
            <a:endParaRPr/>
          </a:p>
          <a:p>
            <a:pPr marL="457200" lvl="0" indent="-311150" algn="l" rtl="0">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1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__clone() Function</a:t>
            </a:r>
            <a:endParaRPr/>
          </a:p>
        </p:txBody>
      </p:sp>
      <p:sp>
        <p:nvSpPr>
          <p:cNvPr id="1075" name="Google Shape;1075;p1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menyalin semua properties bukanlah yang kita inginkan</a:t>
            </a:r>
            <a:endParaRPr/>
          </a:p>
          <a:p>
            <a:pPr marL="457200" lvl="0" indent="-311150" algn="l" rtl="0">
              <a:spcBef>
                <a:spcPts val="0"/>
              </a:spcBef>
              <a:spcAft>
                <a:spcPts val="0"/>
              </a:spcAft>
              <a:buSzPts val="1300"/>
              <a:buChar char="●"/>
            </a:pPr>
            <a:r>
              <a:rPr lang="id"/>
              <a:t>Misal saja kita hanya ingin menyalin beberapa properties saja, tidak ingin semuanya</a:t>
            </a:r>
            <a:endParaRPr/>
          </a:p>
          <a:p>
            <a:pPr marL="457200" lvl="0" indent="-311150" algn="l" rtl="0">
              <a:spcBef>
                <a:spcPts val="0"/>
              </a:spcBef>
              <a:spcAft>
                <a:spcPts val="0"/>
              </a:spcAft>
              <a:buSzPts val="1300"/>
              <a:buChar char="●"/>
            </a:pPr>
            <a:r>
              <a:rPr lang="id"/>
              <a:t>Jika kita ingin memodifikasi cara PHP melakukan clone, kita bisa membuat function di dalam class nya dengan nama function __clone()</a:t>
            </a:r>
            <a:endParaRPr/>
          </a:p>
          <a:p>
            <a:pPr marL="457200" lvl="0" indent="-311150" algn="l" rtl="0">
              <a:spcBef>
                <a:spcPts val="0"/>
              </a:spcBef>
              <a:spcAft>
                <a:spcPts val="0"/>
              </a:spcAft>
              <a:buSzPts val="1300"/>
              <a:buChar char="●"/>
            </a:pPr>
            <a:r>
              <a:rPr lang="id"/>
              <a:t>Function __clone() akan dipanggil di object hasil duplikasi setelah proses duplikasi selesai</a:t>
            </a:r>
            <a:endParaRPr/>
          </a:p>
          <a:p>
            <a:pPr marL="457200" lvl="0" indent="-311150" algn="l" rtl="0">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1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Manipulasi Properties</a:t>
            </a:r>
            <a:endParaRPr/>
          </a:p>
        </p:txBody>
      </p:sp>
      <p:sp>
        <p:nvSpPr>
          <p:cNvPr id="204" name="Google Shape;204;p3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Fields yang ada di object, bisa kita manipulasi. </a:t>
            </a:r>
            <a:endParaRPr/>
          </a:p>
          <a:p>
            <a:pPr marL="457200" lvl="0" indent="-311150" algn="l" rtl="0">
              <a:spcBef>
                <a:spcPts val="0"/>
              </a:spcBef>
              <a:spcAft>
                <a:spcPts val="0"/>
              </a:spcAft>
              <a:buSzPts val="1300"/>
              <a:buChar char="●"/>
            </a:pPr>
            <a:r>
              <a:rPr lang="id"/>
              <a:t>Untuk memanipulasi data field, sama seperti cara pada variable</a:t>
            </a:r>
            <a:endParaRPr/>
          </a:p>
          <a:p>
            <a:pPr marL="457200" lvl="0" indent="-311150" algn="l" rtl="0">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1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Comparing Object</a:t>
            </a:r>
            <a:endParaRPr/>
          </a:p>
        </p:txBody>
      </p:sp>
      <p:sp>
        <p:nvSpPr>
          <p:cNvPr id="1092" name="Google Shape;1092;p1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tipe data yang lain, untuk membandingkan dua buah object, kita bisa menggunakan operator == (equals) dan === (identity)</a:t>
            </a:r>
            <a:endParaRPr/>
          </a:p>
          <a:p>
            <a:pPr marL="457200" lvl="0" indent="-311150" algn="l" rtl="0">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marL="457200" lvl="0" indent="-311150" algn="l" rtl="0">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18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a:t>
            </a:r>
            <a:endParaRPr/>
          </a:p>
        </p:txBody>
      </p:sp>
      <p:sp>
        <p:nvSpPr>
          <p:cNvPr id="1109" name="Google Shape;1109;p18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Magic function adalah function-function yang sudah ditentukan kegunaannya di PHP</a:t>
            </a:r>
            <a:endParaRPr/>
          </a:p>
          <a:p>
            <a:pPr marL="457200" lvl="0" indent="-311150" algn="l" rtl="0">
              <a:spcBef>
                <a:spcPts val="0"/>
              </a:spcBef>
              <a:spcAft>
                <a:spcPts val="0"/>
              </a:spcAft>
              <a:buSzPts val="1300"/>
              <a:buChar char="●"/>
            </a:pPr>
            <a:r>
              <a:rPr lang="id"/>
              <a:t>Kita tidak bisa membuat function tersebut, kecuali memang sudah ditentukan kegunaannya</a:t>
            </a:r>
            <a:endParaRPr/>
          </a:p>
          <a:p>
            <a:pPr marL="457200" lvl="0" indent="-311150" algn="l" rtl="0">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marL="457200" lvl="0" indent="-311150" algn="l" rtl="0">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9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__toString() Function</a:t>
            </a:r>
            <a:endParaRPr/>
          </a:p>
        </p:txBody>
      </p:sp>
      <p:sp>
        <p:nvSpPr>
          <p:cNvPr id="1115" name="Google Shape;1115;p19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__toString() function merupakan salah satu magic function yang digunakan sebagai representasi string sebuah object</a:t>
            </a:r>
            <a:endParaRPr/>
          </a:p>
          <a:p>
            <a:pPr marL="457200" lvl="0" indent="-311150" algn="l" rtl="0">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p1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__invoke() Function</a:t>
            </a:r>
            <a:endParaRPr/>
          </a:p>
        </p:txBody>
      </p:sp>
      <p:sp>
        <p:nvSpPr>
          <p:cNvPr id="1127" name="Google Shape;1127;p19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__invoke() merupakan function yang dieksekusi ketika object yang kita buat dianggap sebagai function</a:t>
            </a:r>
            <a:endParaRPr/>
          </a:p>
          <a:p>
            <a:pPr marL="457200" lvl="0" indent="-311150" algn="l" rtl="0">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1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sp>
        <p:nvSpPr>
          <p:cNvPr id="1138" name="Google Shape;1138;p19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__debugInfo() Function</a:t>
            </a:r>
            <a:endParaRPr/>
          </a:p>
        </p:txBody>
      </p:sp>
      <p:sp>
        <p:nvSpPr>
          <p:cNvPr id="1139" name="Google Shape;1139;p19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sering melakukan debug variable menggunakan function var_dump()</a:t>
            </a:r>
            <a:endParaRPr/>
          </a:p>
          <a:p>
            <a:pPr marL="457200" lvl="0" indent="-311150" algn="l" rtl="0">
              <a:spcBef>
                <a:spcPts val="0"/>
              </a:spcBef>
              <a:spcAft>
                <a:spcPts val="0"/>
              </a:spcAft>
              <a:buSzPts val="1300"/>
              <a:buChar char="●"/>
            </a:pPr>
            <a:r>
              <a:rPr lang="id"/>
              <a:t>Function var_dump() sebenarnya memanggil function __debugInfo() </a:t>
            </a:r>
            <a:endParaRPr/>
          </a:p>
          <a:p>
            <a:pPr marL="457200" lvl="0" indent="-311150" algn="l" rtl="0">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4"/>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Dan masih banyak lagi</a:t>
            </a:r>
            <a:endParaRPr/>
          </a:p>
        </p:txBody>
      </p:sp>
      <p:sp>
        <p:nvSpPr>
          <p:cNvPr id="1151" name="Google Shape;1151;p19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p1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1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Overloading</a:t>
            </a:r>
            <a:endParaRPr/>
          </a:p>
        </p:txBody>
      </p:sp>
      <p:sp>
        <p:nvSpPr>
          <p:cNvPr id="1162" name="Google Shape;1162;p1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Overloading adalah kemampuan secara dinamis membuat properties atau function</a:t>
            </a:r>
            <a:endParaRPr/>
          </a:p>
          <a:p>
            <a:pPr marL="457200" lvl="0" indent="-311150" algn="l" rtl="0">
              <a:spcBef>
                <a:spcPts val="0"/>
              </a:spcBef>
              <a:spcAft>
                <a:spcPts val="0"/>
              </a:spcAft>
              <a:buSzPts val="1300"/>
              <a:buChar char="●"/>
            </a:pPr>
            <a:r>
              <a:rPr lang="id"/>
              <a:t>Ini mirip meta programming di bahasa pemrograman lain seperti Ruby</a:t>
            </a:r>
            <a:endParaRPr/>
          </a:p>
          <a:p>
            <a:pPr marL="457200" lvl="0" indent="-311150" algn="l" rtl="0">
              <a:spcBef>
                <a:spcPts val="0"/>
              </a:spcBef>
              <a:spcAft>
                <a:spcPts val="0"/>
              </a:spcAft>
              <a:buSzPts val="1300"/>
              <a:buChar char="●"/>
            </a:pPr>
            <a:r>
              <a:rPr lang="id"/>
              <a:t>Namun ini berbeda dengan function overloading di bahasa pemrograman lain seperti Java</a:t>
            </a:r>
            <a:endParaRPr/>
          </a:p>
          <a:p>
            <a:pPr marL="457200" lvl="0" indent="-311150" algn="l" rtl="0">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1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Overloading</a:t>
            </a:r>
            <a:endParaRPr/>
          </a:p>
        </p:txBody>
      </p:sp>
      <p:sp>
        <p:nvSpPr>
          <p:cNvPr id="1168" name="Google Shape;1168;p19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properties, maka secara otomatis properties akan diakses</a:t>
            </a:r>
            <a:endParaRPr/>
          </a:p>
          <a:p>
            <a:pPr marL="457200" lvl="0" indent="-311150" algn="l" rtl="0">
              <a:spcBef>
                <a:spcPts val="0"/>
              </a:spcBef>
              <a:spcAft>
                <a:spcPts val="0"/>
              </a:spcAft>
              <a:buSzPts val="1300"/>
              <a:buChar char="●"/>
            </a:pPr>
            <a:r>
              <a:rPr lang="id"/>
              <a:t>Namun jika ternyata properties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properties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2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7239000" cy="2834490"/>
        </p:xfrm>
        <a:graphic>
          <a:graphicData uri="http://schemas.openxmlformats.org/drawingml/2006/table">
            <a:tbl>
              <a:tblPr>
                <a:noFill/>
                <a:tableStyleId>{B9673AF5-CA51-48C4-976C-ADCB9C662DA2}</a:tableStyleId>
              </a:tblPr>
              <a:tblGrid>
                <a:gridCol w="2592200">
                  <a:extLst>
                    <a:ext uri="{9D8B030D-6E8A-4147-A177-3AD203B41FA5}">
                      <a16:colId xmlns:a16="http://schemas.microsoft.com/office/drawing/2014/main" val="20000"/>
                    </a:ext>
                  </a:extLst>
                </a:gridCol>
                <a:gridCol w="46468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__set($name, $value) : void</a:t>
                      </a:r>
                      <a:endParaRPr/>
                    </a:p>
                  </a:txBody>
                  <a:tcPr marL="91425" marR="91425" marT="91425" marB="91425"/>
                </a:tc>
                <a:tc>
                  <a:txBody>
                    <a:bodyPr/>
                    <a:lstStyle/>
                    <a:p>
                      <a:pPr marL="0" lvl="0" indent="0" algn="l" rtl="0">
                        <a:spcBef>
                          <a:spcPts val="0"/>
                        </a:spcBef>
                        <a:spcAft>
                          <a:spcPts val="0"/>
                        </a:spcAft>
                        <a:buNone/>
                      </a:pPr>
                      <a:r>
                        <a:rPr lang="id"/>
                        <a:t>Dieksekusi ketika mengubah properties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__get($name) : mixed</a:t>
                      </a:r>
                      <a:endParaRPr/>
                    </a:p>
                  </a:txBody>
                  <a:tcPr marL="91425" marR="91425" marT="91425" marB="91425"/>
                </a:tc>
                <a:tc>
                  <a:txBody>
                    <a:bodyPr/>
                    <a:lstStyle/>
                    <a:p>
                      <a:pPr marL="0" lvl="0" indent="0" algn="l" rtl="0">
                        <a:spcBef>
                          <a:spcPts val="0"/>
                        </a:spcBef>
                        <a:spcAft>
                          <a:spcPts val="0"/>
                        </a:spcAft>
                        <a:buNone/>
                      </a:pPr>
                      <a:r>
                        <a:rPr lang="id"/>
                        <a:t>Dieksekusi ketika mengakses properties yang tidak tersedia</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__isset ($name ) : bool</a:t>
                      </a:r>
                      <a:endParaRPr/>
                    </a:p>
                  </a:txBody>
                  <a:tcPr marL="91425" marR="91425" marT="91425" marB="91425"/>
                </a:tc>
                <a:tc>
                  <a:txBody>
                    <a:bodyPr/>
                    <a:lstStyle/>
                    <a:p>
                      <a:pPr marL="0" lvl="0" indent="0" algn="l" rtl="0">
                        <a:spcBef>
                          <a:spcPts val="0"/>
                        </a:spcBef>
                        <a:spcAft>
                          <a:spcPts val="0"/>
                        </a:spcAft>
                        <a:buNone/>
                      </a:pPr>
                      <a:r>
                        <a:rPr lang="id"/>
                        <a:t>Dieksekusi ketika mengecek isset() atau empty() properties yang tidak tersedia</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id"/>
                        <a:t>__unset($name) : void</a:t>
                      </a:r>
                      <a:endParaRPr/>
                    </a:p>
                  </a:txBody>
                  <a:tcPr marL="91425" marR="91425" marT="91425" marB="91425"/>
                </a:tc>
                <a:tc>
                  <a:txBody>
                    <a:bodyPr/>
                    <a:lstStyle/>
                    <a:p>
                      <a:pPr marL="0" lvl="0" indent="0" algn="l" rtl="0">
                        <a:spcBef>
                          <a:spcPts val="0"/>
                        </a:spcBef>
                        <a:spcAft>
                          <a:spcPts val="0"/>
                        </a:spcAft>
                        <a:buNone/>
                      </a:pPr>
                      <a:r>
                        <a:rPr lang="id"/>
                        <a:t>Dieksekusi ketika menggunakan unset() properties yang tidak tersedia</a:t>
                      </a:r>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
        <p:nvSpPr>
          <p:cNvPr id="1179" name="Google Shape;1179;p2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20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Overloading</a:t>
            </a:r>
            <a:endParaRPr/>
          </a:p>
        </p:txBody>
      </p:sp>
      <p:sp>
        <p:nvSpPr>
          <p:cNvPr id="1187" name="Google Shape;1187;p20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mengakses function, maka secara otomatis function akan diakses</a:t>
            </a:r>
            <a:endParaRPr/>
          </a:p>
          <a:p>
            <a:pPr marL="457200" lvl="0" indent="-311150" algn="l" rtl="0">
              <a:spcBef>
                <a:spcPts val="0"/>
              </a:spcBef>
              <a:spcAft>
                <a:spcPts val="0"/>
              </a:spcAft>
              <a:buSzPts val="1300"/>
              <a:buChar char="●"/>
            </a:pPr>
            <a:r>
              <a:rPr lang="id"/>
              <a:t>Namun jika ternyata function tersebut tidak tersedia di objectnya, maka PHP tidak secara otomatis menjadikan itu error</a:t>
            </a:r>
            <a:endParaRPr/>
          </a:p>
          <a:p>
            <a:pPr marL="457200" lvl="0" indent="-311150" algn="l" rtl="0">
              <a:spcBef>
                <a:spcPts val="0"/>
              </a:spcBef>
              <a:spcAft>
                <a:spcPts val="0"/>
              </a:spcAft>
              <a:buSzPts val="1300"/>
              <a:buChar char="●"/>
            </a:pPr>
            <a:r>
              <a:rPr lang="id"/>
              <a:t>PHP akan melakukan fallback ke magic function</a:t>
            </a:r>
            <a:endParaRPr/>
          </a:p>
          <a:p>
            <a:pPr marL="457200" lvl="0" indent="-311150" algn="l" rtl="0">
              <a:spcBef>
                <a:spcPts val="0"/>
              </a:spcBef>
              <a:spcAft>
                <a:spcPts val="0"/>
              </a:spcAft>
              <a:buSzPts val="1300"/>
              <a:buChar char="●"/>
            </a:pPr>
            <a:r>
              <a:rPr lang="id"/>
              <a:t>Dengan demikian kita bisa membuat function secara dinamis dengan memanfaatkan magic function tersebut</a:t>
            </a:r>
            <a:endParaRPr/>
          </a:p>
          <a:p>
            <a:pPr marL="457200" lvl="0" indent="-311150" algn="l" rtl="0">
              <a:spcBef>
                <a:spcPts val="0"/>
              </a:spcBef>
              <a:spcAft>
                <a:spcPts val="0"/>
              </a:spcAft>
              <a:buSzPts val="1300"/>
              <a:buChar char="●"/>
            </a:pPr>
            <a:r>
              <a:rPr lang="id"/>
              <a:t>Ada beberapa magic function yang bisa kita gunakan untuk function overloading</a:t>
            </a:r>
            <a:endParaRPr/>
          </a:p>
          <a:p>
            <a:pPr marL="0" lvl="0" indent="0" algn="l" rtl="0">
              <a:spcBef>
                <a:spcPts val="1600"/>
              </a:spcBef>
              <a:spcAft>
                <a:spcPts val="1600"/>
              </a:spcAft>
              <a:buNone/>
            </a:pPr>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191"/>
        <p:cNvGrpSpPr/>
        <p:nvPr/>
      </p:nvGrpSpPr>
      <p:grpSpPr>
        <a:xfrm>
          <a:off x="0" y="0"/>
          <a:ext cx="0" cy="0"/>
          <a:chOff x="0" y="0"/>
          <a:chExt cx="0" cy="0"/>
        </a:xfrm>
      </p:grpSpPr>
      <p:sp>
        <p:nvSpPr>
          <p:cNvPr id="1192" name="Google Shape;1192;p2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7239000" cy="161535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Magic Function</a:t>
                      </a:r>
                      <a:endParaRPr/>
                    </a:p>
                  </a:txBody>
                  <a:tcPr marL="91425" marR="91425" marT="91425" marB="91425">
                    <a:solidFill>
                      <a:srgbClr val="B7B7B7"/>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B7B7B7"/>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__call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function yang tidak tersedia</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static __callStatic ( $name , $arguments ) : mixed</a:t>
                      </a:r>
                      <a:endParaRPr/>
                    </a:p>
                  </a:txBody>
                  <a:tcPr marL="91425" marR="91425" marT="91425" marB="91425"/>
                </a:tc>
                <a:tc>
                  <a:txBody>
                    <a:bodyPr/>
                    <a:lstStyle/>
                    <a:p>
                      <a:pPr marL="0" lvl="0" indent="0" algn="l" rtl="0">
                        <a:spcBef>
                          <a:spcPts val="0"/>
                        </a:spcBef>
                        <a:spcAft>
                          <a:spcPts val="0"/>
                        </a:spcAft>
                        <a:buNone/>
                      </a:pPr>
                      <a:r>
                        <a:rPr lang="id"/>
                        <a:t>Dieksekusi ketika memanggil static function yang tidak tersedia</a:t>
                      </a:r>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2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p20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 dan Contravariance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Type Declaration</a:t>
            </a:r>
            <a:endParaRPr/>
          </a:p>
        </p:txBody>
      </p:sp>
      <p:sp>
        <p:nvSpPr>
          <p:cNvPr id="216" name="Google Shape;216;p3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di function, di properties pun, kita bisa membuat type declaration</a:t>
            </a:r>
            <a:endParaRPr/>
          </a:p>
          <a:p>
            <a:pPr marL="457200" lvl="0" indent="-311150" algn="l" rtl="0">
              <a:spcBef>
                <a:spcPts val="0"/>
              </a:spcBef>
              <a:spcAft>
                <a:spcPts val="0"/>
              </a:spcAft>
              <a:buSzPts val="1300"/>
              <a:buChar char="●"/>
            </a:pPr>
            <a:r>
              <a:rPr lang="id"/>
              <a:t>Ini membuat PHP otomatis mengecek tipe data yang sesuai dengan type declaration yang telah ditentukan</a:t>
            </a:r>
            <a:endParaRPr/>
          </a:p>
          <a:p>
            <a:pPr marL="457200" lvl="0" indent="-311150" algn="l" rtl="0">
              <a:spcBef>
                <a:spcPts val="0"/>
              </a:spcBef>
              <a:spcAft>
                <a:spcPts val="0"/>
              </a:spcAft>
              <a:buSzPts val="1300"/>
              <a:buChar char="●"/>
            </a:pPr>
            <a:r>
              <a:rPr lang="id"/>
              <a:t>Jika kita mencoba mengubah properties dengan type yang berbeda, maka otomatis akan error</a:t>
            </a:r>
            <a:endParaRPr/>
          </a:p>
          <a:p>
            <a:pPr marL="457200" lvl="0" indent="-311150" algn="l" rtl="0">
              <a:spcBef>
                <a:spcPts val="0"/>
              </a:spcBef>
              <a:spcAft>
                <a:spcPts val="0"/>
              </a:spcAft>
              <a:buSzPts val="1300"/>
              <a:buChar char="●"/>
            </a:pPr>
            <a:r>
              <a:rPr lang="id"/>
              <a:t>Ingat, bahwa PHP memiliki fitur type juggling, yang secara otomatis bisa mengkonversi ke tipe data lain</a:t>
            </a:r>
            <a:endParaRPr/>
          </a:p>
          <a:p>
            <a:pPr marL="457200" lvl="0" indent="-311150" algn="l" rtl="0">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2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Covariance</a:t>
            </a:r>
            <a:endParaRPr/>
          </a:p>
        </p:txBody>
      </p:sp>
      <p:sp>
        <p:nvSpPr>
          <p:cNvPr id="1210" name="Google Shape;1210;p20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marL="457200" lvl="0" indent="-311150" algn="l" rtl="0">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20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220"/>
        <p:cNvGrpSpPr/>
        <p:nvPr/>
      </p:nvGrpSpPr>
      <p:grpSpPr>
        <a:xfrm>
          <a:off x="0" y="0"/>
          <a:ext cx="0" cy="0"/>
          <a:chOff x="0" y="0"/>
          <a:chExt cx="0" cy="0"/>
        </a:xfrm>
      </p:grpSpPr>
      <p:sp>
        <p:nvSpPr>
          <p:cNvPr id="1221" name="Google Shape;1221;p2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2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Contravariance</a:t>
            </a:r>
            <a:endParaRPr/>
          </a:p>
        </p:txBody>
      </p:sp>
      <p:sp>
        <p:nvSpPr>
          <p:cNvPr id="1229" name="Google Shape;1229;p20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21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2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21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Contravariance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21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257"/>
        <p:cNvGrpSpPr/>
        <p:nvPr/>
      </p:nvGrpSpPr>
      <p:grpSpPr>
        <a:xfrm>
          <a:off x="0" y="0"/>
          <a:ext cx="0" cy="0"/>
          <a:chOff x="0" y="0"/>
          <a:chExt cx="0" cy="0"/>
        </a:xfrm>
      </p:grpSpPr>
      <p:sp>
        <p:nvSpPr>
          <p:cNvPr id="1258" name="Google Shape;1258;p21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a:t>
            </a:r>
            <a:endParaRPr/>
          </a:p>
        </p:txBody>
      </p:sp>
      <p:sp>
        <p:nvSpPr>
          <p:cNvPr id="1259" name="Google Shape;1259;p21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Biasanya dalam bahasa pemrograman sudah disediakan cara untuk memanipulasi data waktu, termasuk di PHP</a:t>
            </a:r>
            <a:endParaRPr/>
          </a:p>
          <a:p>
            <a:pPr marL="457200" lvl="0" indent="-311150" algn="l" rtl="0">
              <a:spcBef>
                <a:spcPts val="0"/>
              </a:spcBef>
              <a:spcAft>
                <a:spcPts val="0"/>
              </a:spcAft>
              <a:buSzPts val="1300"/>
              <a:buChar char="●"/>
            </a:pPr>
            <a:r>
              <a:rPr lang="id"/>
              <a:t>Di PHP, kita bisa menggunakan class DateTime untuk memanipulasi data waktu</a:t>
            </a:r>
            <a:endParaRPr/>
          </a:p>
          <a:p>
            <a:pPr marL="457200" lvl="0" indent="-311150" algn="l" rtl="0">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p2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7239000" cy="158484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DateTime Function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setTime($hour, $minute, $second)</a:t>
                      </a:r>
                      <a:endParaRPr/>
                    </a:p>
                  </a:txBody>
                  <a:tcPr marL="91425" marR="91425" marT="91425" marB="91425"/>
                </a:tc>
                <a:tc>
                  <a:txBody>
                    <a:bodyPr/>
                    <a:lstStyle/>
                    <a:p>
                      <a:pPr marL="0" lvl="0" indent="0" algn="l" rtl="0">
                        <a:spcBef>
                          <a:spcPts val="0"/>
                        </a:spcBef>
                        <a:spcAft>
                          <a:spcPts val="0"/>
                        </a:spcAft>
                        <a:buNone/>
                      </a:pPr>
                      <a:r>
                        <a:rPr lang="id"/>
                        <a:t>Mengubah waktu DateTime</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setDate($year, $month, $day)</a:t>
                      </a:r>
                      <a:endParaRPr/>
                    </a:p>
                  </a:txBody>
                  <a:tcPr marL="91425" marR="91425" marT="91425" marB="91425"/>
                </a:tc>
                <a:tc>
                  <a:txBody>
                    <a:bodyPr/>
                    <a:lstStyle/>
                    <a:p>
                      <a:pPr marL="0" lvl="0" indent="0" algn="l" rtl="0">
                        <a:spcBef>
                          <a:spcPts val="0"/>
                        </a:spcBef>
                        <a:spcAft>
                          <a:spcPts val="0"/>
                        </a:spcAft>
                        <a:buNone/>
                      </a:pPr>
                      <a:r>
                        <a:rPr lang="id"/>
                        <a:t>Mengubah tanggal DateTime</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setTimestamp($unixTimestamp)</a:t>
                      </a:r>
                      <a:endParaRPr/>
                    </a:p>
                  </a:txBody>
                  <a:tcPr marL="91425" marR="91425" marT="91425" marB="91425"/>
                </a:tc>
                <a:tc>
                  <a:txBody>
                    <a:bodyPr/>
                    <a:lstStyle/>
                    <a:p>
                      <a:pPr marL="0" lvl="0" indent="0" algn="l" rtl="0">
                        <a:spcBef>
                          <a:spcPts val="0"/>
                        </a:spcBef>
                        <a:spcAft>
                          <a:spcPts val="0"/>
                        </a:spcAft>
                        <a:buNone/>
                      </a:pPr>
                      <a:r>
                        <a:rPr lang="id"/>
                        <a:t>Mengubah unix timestamp DateTime</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dirty="0"/>
              <a:t>Pengenalan OOP</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21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21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DateInterval</a:t>
            </a:r>
            <a:endParaRPr/>
          </a:p>
        </p:txBody>
      </p:sp>
      <p:sp>
        <p:nvSpPr>
          <p:cNvPr id="1277" name="Google Shape;1277;p21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hanya ingin memanipulasi waktu dan tanggal sebagian saja, misal hanya menambah 1 tahun, atau mengurai beberapa hari</a:t>
            </a:r>
            <a:endParaRPr/>
          </a:p>
          <a:p>
            <a:pPr marL="457200" lvl="0" indent="-311150" algn="l" rtl="0">
              <a:spcBef>
                <a:spcPts val="0"/>
              </a:spcBef>
              <a:spcAft>
                <a:spcPts val="0"/>
              </a:spcAft>
              <a:buSzPts val="1300"/>
              <a:buChar char="●"/>
            </a:pPr>
            <a:r>
              <a:rPr lang="id"/>
              <a:t>Hal ini bisa dilakukan dengan function add milik DateTime</a:t>
            </a:r>
            <a:endParaRPr/>
          </a:p>
          <a:p>
            <a:pPr marL="457200" lvl="0" indent="-311150" algn="l" rtl="0">
              <a:spcBef>
                <a:spcPts val="0"/>
              </a:spcBef>
              <a:spcAft>
                <a:spcPts val="0"/>
              </a:spcAft>
              <a:buSzPts val="1300"/>
              <a:buChar char="●"/>
            </a:pPr>
            <a:r>
              <a:rPr lang="id"/>
              <a:t>Namun function add tersebut menerima parameter berupa DateInterval</a:t>
            </a:r>
            <a:endParaRPr/>
          </a:p>
          <a:p>
            <a:pPr marL="457200" lvl="0" indent="-311150" algn="l" rtl="0">
              <a:spcBef>
                <a:spcPts val="0"/>
              </a:spcBef>
              <a:spcAft>
                <a:spcPts val="0"/>
              </a:spcAft>
              <a:buSzPts val="1300"/>
              <a:buChar char="●"/>
            </a:pPr>
            <a:r>
              <a:rPr lang="id"/>
              <a:t>Saat menggunakan DateInterval duration, kita perlu menentukan berapa banyak kita menambah interval </a:t>
            </a:r>
            <a:endParaRPr/>
          </a:p>
          <a:p>
            <a:pPr marL="457200" lvl="0" indent="-311150" algn="l" rtl="0">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marL="457200" lvl="0" indent="-311150" algn="l" rtl="0">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281"/>
        <p:cNvGrpSpPr/>
        <p:nvPr/>
      </p:nvGrpSpPr>
      <p:grpSpPr>
        <a:xfrm>
          <a:off x="0" y="0"/>
          <a:ext cx="0" cy="0"/>
          <a:chOff x="0" y="0"/>
          <a:chExt cx="0" cy="0"/>
        </a:xfrm>
      </p:grpSpPr>
      <p:sp>
        <p:nvSpPr>
          <p:cNvPr id="1282" name="Google Shape;1282;p21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2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DateTimeZone</a:t>
            </a:r>
            <a:endParaRPr/>
          </a:p>
        </p:txBody>
      </p:sp>
      <p:sp>
        <p:nvSpPr>
          <p:cNvPr id="1289" name="Google Shape;1289;p2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marL="457200" lvl="0" indent="-311150" algn="l" rtl="0">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sp>
        <p:nvSpPr>
          <p:cNvPr id="1294" name="Google Shape;1294;p2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2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Format DateTime</a:t>
            </a:r>
            <a:endParaRPr/>
          </a:p>
        </p:txBody>
      </p:sp>
      <p:sp>
        <p:nvSpPr>
          <p:cNvPr id="1301" name="Google Shape;1301;p2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membuat representasi string dari DateTime yang sudah kita buat</a:t>
            </a:r>
            <a:endParaRPr/>
          </a:p>
          <a:p>
            <a:pPr marL="457200" lvl="0" indent="-311150" algn="l" rtl="0">
              <a:spcBef>
                <a:spcPts val="0"/>
              </a:spcBef>
              <a:spcAft>
                <a:spcPts val="0"/>
              </a:spcAft>
              <a:buSzPts val="1300"/>
              <a:buChar char="●"/>
            </a:pPr>
            <a:r>
              <a:rPr lang="id"/>
              <a:t>Hal ini bisa kita lakukan menggunakan function format()</a:t>
            </a:r>
            <a:endParaRPr/>
          </a:p>
          <a:p>
            <a:pPr marL="457200" lvl="0" indent="-311150" algn="l" rtl="0">
              <a:spcBef>
                <a:spcPts val="0"/>
              </a:spcBef>
              <a:spcAft>
                <a:spcPts val="0"/>
              </a:spcAft>
              <a:buSzPts val="1300"/>
              <a:buChar char="●"/>
            </a:pPr>
            <a:r>
              <a:rPr lang="id"/>
              <a:t>Function format() menerima argument berupa format string, ini bisa kita gunakan untuk memanipulasi cara kita menampilkan string format waktu</a:t>
            </a:r>
            <a:endParaRPr/>
          </a:p>
          <a:p>
            <a:pPr marL="457200" lvl="0" indent="-311150" algn="l" rtl="0">
              <a:spcBef>
                <a:spcPts val="0"/>
              </a:spcBef>
              <a:spcAft>
                <a:spcPts val="0"/>
              </a:spcAft>
              <a:buSzPts val="1300"/>
              <a:buChar char="●"/>
            </a:pPr>
            <a:r>
              <a:rPr lang="id"/>
              <a:t>Untuk detailnya kita bisa lihat di halaman dokumentasi resminya</a:t>
            </a:r>
            <a:endParaRPr/>
          </a:p>
          <a:p>
            <a:pPr marL="457200" lvl="0" indent="-311150" algn="l" rtl="0">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305"/>
        <p:cNvGrpSpPr/>
        <p:nvPr/>
      </p:nvGrpSpPr>
      <p:grpSpPr>
        <a:xfrm>
          <a:off x="0" y="0"/>
          <a:ext cx="0" cy="0"/>
          <a:chOff x="0" y="0"/>
          <a:chExt cx="0" cy="0"/>
        </a:xfrm>
      </p:grpSpPr>
      <p:sp>
        <p:nvSpPr>
          <p:cNvPr id="1306" name="Google Shape;1306;p2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2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Parse DateTime</a:t>
            </a:r>
            <a:endParaRPr/>
          </a:p>
        </p:txBody>
      </p:sp>
      <p:sp>
        <p:nvSpPr>
          <p:cNvPr id="1313" name="Google Shape;1313;p22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marL="457200" lvl="0" indent="-311150" algn="l" rtl="0">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317"/>
        <p:cNvGrpSpPr/>
        <p:nvPr/>
      </p:nvGrpSpPr>
      <p:grpSpPr>
        <a:xfrm>
          <a:off x="0" y="0"/>
          <a:ext cx="0" cy="0"/>
          <a:chOff x="0" y="0"/>
          <a:chExt cx="0" cy="0"/>
        </a:xfrm>
      </p:grpSpPr>
      <p:sp>
        <p:nvSpPr>
          <p:cNvPr id="1318" name="Google Shape;1318;p22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22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Default Properties Value</a:t>
            </a:r>
            <a:endParaRPr/>
          </a:p>
        </p:txBody>
      </p:sp>
      <p:sp>
        <p:nvSpPr>
          <p:cNvPr id="228" name="Google Shape;228;p37"/>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Sama seperti variable, di properties juga kita bisa langsung mengisi value nya</a:t>
            </a:r>
            <a:endParaRPr/>
          </a:p>
          <a:p>
            <a:pPr marL="457200" lvl="0" indent="-311150" algn="l" rtl="0">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sp>
        <p:nvSpPr>
          <p:cNvPr id="1329" name="Google Shape;1329;p22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Exception</a:t>
            </a:r>
            <a:endParaRPr/>
          </a:p>
        </p:txBody>
      </p:sp>
      <p:sp>
        <p:nvSpPr>
          <p:cNvPr id="1330" name="Google Shape;1330;p22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kita tidak akan terhindar dengan yang namanya error</a:t>
            </a:r>
            <a:endParaRPr/>
          </a:p>
          <a:p>
            <a:pPr marL="457200" lvl="0" indent="-311150" algn="l" rtl="0">
              <a:spcBef>
                <a:spcPts val="0"/>
              </a:spcBef>
              <a:spcAft>
                <a:spcPts val="0"/>
              </a:spcAft>
              <a:buSzPts val="1300"/>
              <a:buChar char="●"/>
            </a:pPr>
            <a:r>
              <a:rPr lang="id"/>
              <a:t>Di PHP, error direpresentasikan dengan istilah exception, dan semua direpresentasikan dalam bentuk class exception</a:t>
            </a:r>
            <a:endParaRPr/>
          </a:p>
          <a:p>
            <a:pPr marL="457200" lvl="0" indent="-311150" algn="l" rtl="0">
              <a:spcBef>
                <a:spcPts val="0"/>
              </a:spcBef>
              <a:spcAft>
                <a:spcPts val="0"/>
              </a:spcAft>
              <a:buSzPts val="1300"/>
              <a:buChar char="●"/>
            </a:pPr>
            <a:r>
              <a:rPr lang="id"/>
              <a:t>Kita bisa menggunakan class exception sendiri, atau menggunakan yang sudah disediakan oleh PHP</a:t>
            </a:r>
            <a:endParaRPr/>
          </a:p>
          <a:p>
            <a:pPr marL="457200" lvl="0" indent="-311150" algn="l" rtl="0">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22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Exception</a:t>
            </a:r>
            <a:endParaRPr/>
          </a:p>
        </p:txBody>
      </p:sp>
      <p:sp>
        <p:nvSpPr>
          <p:cNvPr id="1342" name="Google Shape;1342;p22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biasanya terjadi di function</a:t>
            </a:r>
            <a:endParaRPr/>
          </a:p>
          <a:p>
            <a:pPr marL="457200" lvl="0" indent="-311150" algn="l" rtl="0">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p22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352"/>
        <p:cNvGrpSpPr/>
        <p:nvPr/>
      </p:nvGrpSpPr>
      <p:grpSpPr>
        <a:xfrm>
          <a:off x="0" y="0"/>
          <a:ext cx="0" cy="0"/>
          <a:chOff x="0" y="0"/>
          <a:chExt cx="0" cy="0"/>
        </a:xfrm>
      </p:grpSpPr>
      <p:sp>
        <p:nvSpPr>
          <p:cNvPr id="1353" name="Google Shape;1353;p2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Try Catch</a:t>
            </a:r>
            <a:endParaRPr/>
          </a:p>
        </p:txBody>
      </p:sp>
      <p:sp>
        <p:nvSpPr>
          <p:cNvPr id="1354" name="Google Shape;1354;p23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memanggil sebuah function yang bisa menyebabkan exception, maka kita disarankan menggunakan try-catch expression di PHP</a:t>
            </a:r>
            <a:endParaRPr/>
          </a:p>
          <a:p>
            <a:pPr marL="457200" lvl="0" indent="-311150" algn="l" rtl="0">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marL="457200" lvl="0" indent="-311150" algn="l" rtl="0">
              <a:spcBef>
                <a:spcPts val="0"/>
              </a:spcBef>
              <a:spcAft>
                <a:spcPts val="0"/>
              </a:spcAft>
              <a:buSzPts val="1300"/>
              <a:buChar char="●"/>
            </a:pPr>
            <a:r>
              <a:rPr lang="id"/>
              <a:t>Cara menggunakan try-catch expression di PHP sangat mudah, di block try, kita tinggal panggil method yang bisa menyebabkan exception, dan di block catch, kita bisa melakukan sesuatu jika terjadi exception</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p23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23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23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23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Finally Keyword</a:t>
            </a:r>
            <a:endParaRPr/>
          </a:p>
        </p:txBody>
      </p:sp>
      <p:sp>
        <p:nvSpPr>
          <p:cNvPr id="1378" name="Google Shape;1378;p23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Dalam try-catch, kita bisa menambahkan block finally</a:t>
            </a:r>
            <a:endParaRPr/>
          </a:p>
          <a:p>
            <a:pPr marL="457200" lvl="0" indent="-311150" algn="l" rtl="0">
              <a:spcBef>
                <a:spcPts val="0"/>
              </a:spcBef>
              <a:spcAft>
                <a:spcPts val="0"/>
              </a:spcAft>
              <a:buSzPts val="1300"/>
              <a:buChar char="●"/>
            </a:pPr>
            <a:r>
              <a:rPr lang="id"/>
              <a:t>Block finally ini adalah block dimana akan selalu dieksekusi baik terjadi exception ataupun tidak</a:t>
            </a:r>
            <a:endParaRPr/>
          </a:p>
          <a:p>
            <a:pPr marL="457200" lvl="0" indent="-311150" algn="l" rtl="0">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382"/>
        <p:cNvGrpSpPr/>
        <p:nvPr/>
      </p:nvGrpSpPr>
      <p:grpSpPr>
        <a:xfrm>
          <a:off x="0" y="0"/>
          <a:ext cx="0" cy="0"/>
          <a:chOff x="0" y="0"/>
          <a:chExt cx="0" cy="0"/>
        </a:xfrm>
      </p:grpSpPr>
      <p:sp>
        <p:nvSpPr>
          <p:cNvPr id="1383" name="Google Shape;1383;p23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23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Debug Exception</a:t>
            </a:r>
            <a:endParaRPr/>
          </a:p>
        </p:txBody>
      </p:sp>
      <p:sp>
        <p:nvSpPr>
          <p:cNvPr id="1390" name="Google Shape;1390;p23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Exception di PHP memiliki sebuah function bernama getTrace()</a:t>
            </a:r>
            <a:endParaRPr/>
          </a:p>
          <a:p>
            <a:pPr marL="457200" lvl="0" indent="-311150" algn="l" rtl="0">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marL="457200" lvl="0" indent="-311150" algn="l" rtl="0">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p23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400"/>
        <p:cNvGrpSpPr/>
        <p:nvPr/>
      </p:nvGrpSpPr>
      <p:grpSpPr>
        <a:xfrm>
          <a:off x="0" y="0"/>
          <a:ext cx="0" cy="0"/>
          <a:chOff x="0" y="0"/>
          <a:chExt cx="0" cy="0"/>
        </a:xfrm>
      </p:grpSpPr>
      <p:sp>
        <p:nvSpPr>
          <p:cNvPr id="1401" name="Google Shape;1401;p23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2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Regular Expression</a:t>
            </a:r>
            <a:endParaRPr/>
          </a:p>
        </p:txBody>
      </p:sp>
      <p:sp>
        <p:nvSpPr>
          <p:cNvPr id="1407" name="Google Shape;1407;p2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PHP mendukung regular expression yang kompatibel dengan bahasa pemrograman Perl</a:t>
            </a:r>
            <a:endParaRPr/>
          </a:p>
          <a:p>
            <a:pPr marL="457200" lvl="0" indent="-311150" algn="l" rtl="0">
              <a:spcBef>
                <a:spcPts val="0"/>
              </a:spcBef>
              <a:spcAft>
                <a:spcPts val="0"/>
              </a:spcAft>
              <a:buSzPts val="1300"/>
              <a:buChar char="●"/>
            </a:pPr>
            <a:r>
              <a:rPr lang="id"/>
              <a:t>Regular expression merupakan fitur yang digunakan untuk melakukan pencarian di string menggunakan pola tertentu</a:t>
            </a:r>
            <a:endParaRPr/>
          </a:p>
          <a:p>
            <a:pPr marL="457200" lvl="0" indent="-311150" algn="l" rtl="0">
              <a:spcBef>
                <a:spcPts val="0"/>
              </a:spcBef>
              <a:spcAft>
                <a:spcPts val="0"/>
              </a:spcAft>
              <a:buSzPts val="1300"/>
              <a:buChar char="●"/>
            </a:pPr>
            <a:r>
              <a:rPr lang="id"/>
              <a:t>Materi ini sebenarnya materi yang sangat panjang, sehingga disini kita akan bahas sedikit pengenalannya</a:t>
            </a:r>
            <a:endParaRPr/>
          </a:p>
          <a:p>
            <a:pPr marL="457200" lvl="0" indent="-311150" algn="l" rtl="0">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2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{B9673AF5-CA51-48C4-976C-ADCB9C662DA2}</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id"/>
                        <a:t>Function Regular Expression</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Keterangan</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preg_match ($pattern ,$subject)</a:t>
                      </a:r>
                      <a:br>
                        <a:rPr lang="id"/>
                      </a:br>
                      <a:r>
                        <a:rPr lang="id"/>
                        <a:t>preg_match_all ($pattern ,$subject)</a:t>
                      </a:r>
                      <a:endParaRPr/>
                    </a:p>
                  </a:txBody>
                  <a:tcPr marL="91425" marR="91425" marT="91425" marB="91425"/>
                </a:tc>
                <a:tc>
                  <a:txBody>
                    <a:bodyPr/>
                    <a:lstStyle/>
                    <a:p>
                      <a:pPr marL="0" lvl="0" indent="0" algn="l" rtl="0">
                        <a:spcBef>
                          <a:spcPts val="0"/>
                        </a:spcBef>
                        <a:spcAft>
                          <a:spcPts val="0"/>
                        </a:spcAft>
                        <a:buNone/>
                      </a:pPr>
                      <a:r>
                        <a:rPr lang="id"/>
                        <a:t>Digunakan untuk mencari match pattern</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preg_replace ( $pattern , $replacement, $subject)</a:t>
                      </a:r>
                      <a:endParaRPr/>
                    </a:p>
                  </a:txBody>
                  <a:tcPr marL="91425" marR="91425" marT="91425" marB="91425"/>
                </a:tc>
                <a:tc>
                  <a:txBody>
                    <a:bodyPr/>
                    <a:lstStyle/>
                    <a:p>
                      <a:pPr marL="0" lvl="0" indent="0" algn="l" rtl="0">
                        <a:spcBef>
                          <a:spcPts val="0"/>
                        </a:spcBef>
                        <a:spcAft>
                          <a:spcPts val="0"/>
                        </a:spcAft>
                        <a:buNone/>
                      </a:pPr>
                      <a:r>
                        <a:rPr lang="id"/>
                        <a:t>Digunakan untuk mereplace semua pattern dengan replacement</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preg_split ( $pattern , $subject)</a:t>
                      </a:r>
                      <a:endParaRPr/>
                    </a:p>
                  </a:txBody>
                  <a:tcPr marL="91425" marR="91425" marT="91425" marB="91425"/>
                </a:tc>
                <a:tc>
                  <a:txBody>
                    <a:bodyPr/>
                    <a:lstStyle/>
                    <a:p>
                      <a:pPr marL="0" lvl="0" indent="0" algn="l" rtl="0">
                        <a:spcBef>
                          <a:spcPts val="0"/>
                        </a:spcBef>
                        <a:spcAft>
                          <a:spcPts val="0"/>
                        </a:spcAft>
                        <a:buNone/>
                      </a:pPr>
                      <a:r>
                        <a:rPr lang="id"/>
                        <a:t>Digunakan untuk memotong dengan pattern menjadi array</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p24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424"/>
        <p:cNvGrpSpPr/>
        <p:nvPr/>
      </p:nvGrpSpPr>
      <p:grpSpPr>
        <a:xfrm>
          <a:off x="0" y="0"/>
          <a:ext cx="0" cy="0"/>
          <a:chOff x="0" y="0"/>
          <a:chExt cx="0" cy="0"/>
        </a:xfrm>
      </p:grpSpPr>
      <p:sp>
        <p:nvSpPr>
          <p:cNvPr id="1425" name="Google Shape;1425;p2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2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436"/>
        <p:cNvGrpSpPr/>
        <p:nvPr/>
      </p:nvGrpSpPr>
      <p:grpSpPr>
        <a:xfrm>
          <a:off x="0" y="0"/>
          <a:ext cx="0" cy="0"/>
          <a:chOff x="0" y="0"/>
          <a:chExt cx="0" cy="0"/>
        </a:xfrm>
      </p:grpSpPr>
      <p:sp>
        <p:nvSpPr>
          <p:cNvPr id="1437" name="Google Shape;1437;p24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24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Reflection</a:t>
            </a:r>
            <a:endParaRPr/>
          </a:p>
        </p:txBody>
      </p:sp>
      <p:sp>
        <p:nvSpPr>
          <p:cNvPr id="1443" name="Google Shape;1443;p24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Reflection adalah membaca struktur kode pada saat aplikasi sedang berjalan</a:t>
            </a:r>
            <a:endParaRPr/>
          </a:p>
          <a:p>
            <a:pPr marL="457200" lvl="0" indent="-311150" algn="l" rtl="0">
              <a:spcBef>
                <a:spcPts val="0"/>
              </a:spcBef>
              <a:spcAft>
                <a:spcPts val="0"/>
              </a:spcAft>
              <a:buSzPts val="1300"/>
              <a:buChar char="●"/>
            </a:pPr>
            <a:r>
              <a:rPr lang="id"/>
              <a:t>Reflection adalah materi yang sangat panjang dan banyak, sehingga disini kita hanya akan membahas perkenalannya saja</a:t>
            </a:r>
            <a:endParaRPr/>
          </a:p>
          <a:p>
            <a:pPr marL="457200" lvl="0" indent="-311150" algn="l" rtl="0">
              <a:spcBef>
                <a:spcPts val="0"/>
              </a:spcBef>
              <a:spcAft>
                <a:spcPts val="0"/>
              </a:spcAft>
              <a:buSzPts val="1300"/>
              <a:buChar char="●"/>
            </a:pPr>
            <a:r>
              <a:rPr lang="id"/>
              <a:t>Reflection adalah fitur yang biasanya digunakan saat kita membuat framework</a:t>
            </a:r>
            <a:endParaRPr/>
          </a:p>
          <a:p>
            <a:pPr marL="457200" lvl="0" indent="-311150" algn="l" rtl="0">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Nullable Properties</a:t>
            </a:r>
            <a:endParaRPr/>
          </a:p>
        </p:txBody>
      </p:sp>
      <p:sp>
        <p:nvSpPr>
          <p:cNvPr id="240" name="Google Shape;240;p3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marL="457200" lvl="0" indent="-311150" algn="l" rtl="0">
              <a:spcBef>
                <a:spcPts val="0"/>
              </a:spcBef>
              <a:spcAft>
                <a:spcPts val="0"/>
              </a:spcAft>
              <a:buSzPts val="1300"/>
              <a:buChar char="●"/>
            </a:pPr>
            <a:r>
              <a:rPr lang="id"/>
              <a:t>Di PHP 7.4 dikenalkan nullable type, jadi kita bisa mengirim data null ke properties atau function arguments</a:t>
            </a:r>
            <a:endParaRPr/>
          </a:p>
          <a:p>
            <a:pPr marL="457200" lvl="0" indent="-311150" algn="l" rtl="0">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p2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Studi Kasus : Membuat Validation Framework</a:t>
            </a:r>
            <a:endParaRPr/>
          </a:p>
        </p:txBody>
      </p:sp>
      <p:sp>
        <p:nvSpPr>
          <p:cNvPr id="1449" name="Google Shape;1449;p2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Sekarang kita akan coba melakukan studi kasus menggunakan Reflection</a:t>
            </a:r>
            <a:endParaRPr/>
          </a:p>
          <a:p>
            <a:pPr marL="457200" lvl="0" indent="-311150" algn="l" rtl="0">
              <a:spcBef>
                <a:spcPts val="0"/>
              </a:spcBef>
              <a:spcAft>
                <a:spcPts val="0"/>
              </a:spcAft>
              <a:buSzPts val="1300"/>
              <a:buChar char="●"/>
            </a:pPr>
            <a:r>
              <a:rPr lang="id"/>
              <a:t>Kita akan membuat validation framework menggunakan reflection</a:t>
            </a:r>
            <a:endParaRPr/>
          </a:p>
          <a:p>
            <a:pPr marL="457200" lvl="0" indent="-311150" algn="l" rtl="0">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marL="457200" lvl="0" indent="-311150" algn="l" rtl="0">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p2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260194" y="2006250"/>
            <a:ext cx="7903017" cy="2984850"/>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1459"/>
        <p:cNvGrpSpPr/>
        <p:nvPr/>
      </p:nvGrpSpPr>
      <p:grpSpPr>
        <a:xfrm>
          <a:off x="0" y="0"/>
          <a:ext cx="0" cy="0"/>
          <a:chOff x="0" y="0"/>
          <a:chExt cx="0" cy="0"/>
        </a:xfrm>
      </p:grpSpPr>
      <p:sp>
        <p:nvSpPr>
          <p:cNvPr id="1460" name="Google Shape;1460;p24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a:t>
            </a:r>
            <a:endParaRPr/>
          </a:p>
        </p:txBody>
      </p:sp>
      <p:sp>
        <p:nvSpPr>
          <p:cNvPr id="257" name="Google Shape;257;p4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menambahkan properties, kita juga bisa menambahkan function ke object</a:t>
            </a:r>
            <a:endParaRPr/>
          </a:p>
          <a:p>
            <a:pPr marL="457200" lvl="0" indent="-311150" algn="l" rtl="0">
              <a:spcBef>
                <a:spcPts val="0"/>
              </a:spcBef>
              <a:spcAft>
                <a:spcPts val="0"/>
              </a:spcAft>
              <a:buSzPts val="1300"/>
              <a:buChar char="●"/>
            </a:pPr>
            <a:r>
              <a:rPr lang="id"/>
              <a:t>Cara dengan mendeklarasikan function tersebut di dalam block class</a:t>
            </a:r>
            <a:endParaRPr/>
          </a:p>
          <a:p>
            <a:pPr marL="457200" lvl="0" indent="-311150" algn="l" rtl="0">
              <a:spcBef>
                <a:spcPts val="0"/>
              </a:spcBef>
              <a:spcAft>
                <a:spcPts val="0"/>
              </a:spcAft>
              <a:buSzPts val="1300"/>
              <a:buChar char="●"/>
            </a:pPr>
            <a:r>
              <a:rPr lang="id"/>
              <a:t>Sama seperti function biasanya, kita juga bisa menambahkan return value dan parameter</a:t>
            </a:r>
            <a:endParaRPr/>
          </a:p>
          <a:p>
            <a:pPr marL="457200" lvl="0" indent="-311150" algn="l" rtl="0">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 Oriented Programming?</a:t>
            </a:r>
            <a:endParaRPr/>
          </a:p>
        </p:txBody>
      </p:sp>
      <p:sp>
        <p:nvSpPr>
          <p:cNvPr id="123" name="Google Shape;123;p1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Oriented Programming adalah sudut pandang bahasa pemrograman yang berkonsep “objek”</a:t>
            </a:r>
            <a:endParaRPr/>
          </a:p>
          <a:p>
            <a:pPr marL="457200" lvl="0" indent="-311150" algn="l" rtl="0">
              <a:spcBef>
                <a:spcPts val="0"/>
              </a:spcBef>
              <a:spcAft>
                <a:spcPts val="0"/>
              </a:spcAft>
              <a:buSzPts val="1300"/>
              <a:buChar char="●"/>
            </a:pPr>
            <a:r>
              <a:rPr lang="id"/>
              <a:t>Ada banyak sudut pandang bahasa pemrograman, namun OOP adalah yang sangat populer saat ini.</a:t>
            </a:r>
            <a:endParaRPr/>
          </a:p>
          <a:p>
            <a:pPr marL="457200" lvl="0" indent="-311150" algn="l" rtl="0">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This Keyword</a:t>
            </a:r>
            <a:endParaRPr/>
          </a:p>
        </p:txBody>
      </p:sp>
      <p:sp>
        <p:nvSpPr>
          <p:cNvPr id="280" name="Google Shape;280;p4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kode di dalam function di dalam class, kita bisa menggunakan kata kunci this untuk mengakses object saat ini</a:t>
            </a:r>
            <a:endParaRPr/>
          </a:p>
          <a:p>
            <a:pPr marL="457200" lvl="0" indent="-311150" algn="l" rtl="0">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Constant</a:t>
            </a:r>
            <a:endParaRPr/>
          </a:p>
        </p:txBody>
      </p:sp>
      <p:sp>
        <p:nvSpPr>
          <p:cNvPr id="297" name="Google Shape;297;p4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Properties di class bisa diubah, mirip seperti variable</a:t>
            </a:r>
            <a:endParaRPr/>
          </a:p>
          <a:p>
            <a:pPr marL="457200" lvl="0" indent="-311150" algn="l" rtl="0">
              <a:spcBef>
                <a:spcPts val="0"/>
              </a:spcBef>
              <a:spcAft>
                <a:spcPts val="0"/>
              </a:spcAft>
              <a:buSzPts val="1300"/>
              <a:buChar char="●"/>
            </a:pPr>
            <a:r>
              <a:rPr lang="id"/>
              <a:t>Di class juga kita membuat constant, data yang tidak bisa diubah</a:t>
            </a:r>
            <a:endParaRPr/>
          </a:p>
          <a:p>
            <a:pPr marL="457200" lvl="0" indent="-311150" algn="l" rtl="0">
              <a:spcBef>
                <a:spcPts val="0"/>
              </a:spcBef>
              <a:spcAft>
                <a:spcPts val="0"/>
              </a:spcAft>
              <a:buSzPts val="1300"/>
              <a:buChar char="●"/>
            </a:pPr>
            <a:r>
              <a:rPr lang="id"/>
              <a:t>Di materi PHP Dasar, kita belajar untuk membuat constant itu perlu menggunakan function define()</a:t>
            </a:r>
            <a:endParaRPr/>
          </a:p>
          <a:p>
            <a:pPr marL="457200" lvl="0" indent="-311150" algn="l" rtl="0">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Properties vs Constant</a:t>
            </a:r>
            <a:endParaRPr/>
          </a:p>
        </p:txBody>
      </p:sp>
      <p:sp>
        <p:nvSpPr>
          <p:cNvPr id="326" name="Google Shape;326;p5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marL="457200" lvl="0" indent="-311150" algn="l" rtl="0">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marL="457200" lvl="0" indent="-311150" algn="l" rtl="0">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self Keyword</a:t>
            </a:r>
            <a:endParaRPr/>
          </a:p>
        </p:txBody>
      </p:sp>
      <p:sp>
        <p:nvSpPr>
          <p:cNvPr id="332" name="Google Shape;332;p5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di dalam class (misal di function) kita ingin mengakses constant, kita perlu mengakses menggunakan NamaClass::NAMA_CONSTANT</a:t>
            </a:r>
            <a:endParaRPr/>
          </a:p>
          <a:p>
            <a:pPr marL="457200" lvl="0" indent="-311150" algn="l" rtl="0">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Object?</a:t>
            </a:r>
            <a:endParaRPr/>
          </a:p>
        </p:txBody>
      </p:sp>
      <p:sp>
        <p:nvSpPr>
          <p:cNvPr id="129" name="Google Shape;129;p20"/>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Object adalah data yang berisi field / properties / attributes dan method / function / behavior</a:t>
            </a:r>
            <a:endParaRPr/>
          </a:p>
          <a:p>
            <a:pPr marL="0" lvl="0" indent="0" algn="l" rtl="0">
              <a:spcBef>
                <a:spcPts val="160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a:t>
            </a:r>
            <a:endParaRPr/>
          </a:p>
        </p:txBody>
      </p:sp>
      <p:sp>
        <p:nvSpPr>
          <p:cNvPr id="349" name="Google Shape;349;p5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Object, maka kita seperti memanggil sebuah function, karena kita menggunakan kurung ()</a:t>
            </a:r>
            <a:endParaRPr/>
          </a:p>
          <a:p>
            <a:pPr marL="457200" lvl="0" indent="-311150" algn="l" rtl="0">
              <a:spcBef>
                <a:spcPts val="0"/>
              </a:spcBef>
              <a:spcAft>
                <a:spcPts val="0"/>
              </a:spcAft>
              <a:buSzPts val="1300"/>
              <a:buChar char="●"/>
            </a:pPr>
            <a:r>
              <a:rPr lang="id"/>
              <a:t>Di dalam class PHP, kita bisa membuat constructor, constructor adalah function  yang akan dipanggil saat pertama kali Object dibuat.</a:t>
            </a:r>
            <a:endParaRPr/>
          </a:p>
          <a:p>
            <a:pPr marL="457200" lvl="0" indent="-311150" algn="l" rtl="0">
              <a:spcBef>
                <a:spcPts val="0"/>
              </a:spcBef>
              <a:spcAft>
                <a:spcPts val="0"/>
              </a:spcAft>
              <a:buSzPts val="1300"/>
              <a:buChar char="●"/>
            </a:pPr>
            <a:r>
              <a:rPr lang="id"/>
              <a:t>Mirip seperti di function, kita bisa memberi parameter pada constructor</a:t>
            </a:r>
            <a:endParaRPr/>
          </a:p>
          <a:p>
            <a:pPr marL="457200" lvl="0" indent="-311150" algn="l" rtl="0">
              <a:spcBef>
                <a:spcPts val="0"/>
              </a:spcBef>
              <a:spcAft>
                <a:spcPts val="0"/>
              </a:spcAft>
              <a:buSzPts val="1300"/>
              <a:buChar char="●"/>
            </a:pPr>
            <a:r>
              <a:rPr lang="id"/>
              <a:t>Nama constructor di PHP haruslah __construct()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61"/>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6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Destructor</a:t>
            </a:r>
            <a:endParaRPr/>
          </a:p>
        </p:txBody>
      </p:sp>
      <p:sp>
        <p:nvSpPr>
          <p:cNvPr id="372" name="Google Shape;372;p62"/>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Jika constructor adalah function yang akan dipanggil ketika object dibuat</a:t>
            </a:r>
            <a:endParaRPr/>
          </a:p>
          <a:p>
            <a:pPr marL="457200" lvl="0" indent="-311150" algn="l" rtl="0">
              <a:spcBef>
                <a:spcPts val="0"/>
              </a:spcBef>
              <a:spcAft>
                <a:spcPts val="0"/>
              </a:spcAft>
              <a:buSzPts val="1300"/>
              <a:buChar char="●"/>
            </a:pPr>
            <a:r>
              <a:rPr lang="id"/>
              <a:t>Destructor adalah function yang akan dipanggil ketika object dihapus dari memory</a:t>
            </a:r>
            <a:endParaRPr/>
          </a:p>
          <a:p>
            <a:pPr marL="457200" lvl="0" indent="-311150" algn="l" rtl="0">
              <a:spcBef>
                <a:spcPts val="0"/>
              </a:spcBef>
              <a:spcAft>
                <a:spcPts val="0"/>
              </a:spcAft>
              <a:buSzPts val="1300"/>
              <a:buChar char="●"/>
            </a:pPr>
            <a:r>
              <a:rPr lang="id"/>
              <a:t>Biasanya ketika object tersebut sudah tidak lagi digunakan, atau ketika aplikasi akan mati</a:t>
            </a:r>
            <a:endParaRPr/>
          </a:p>
          <a:p>
            <a:pPr marL="457200" lvl="0" indent="-311150" algn="l" rtl="0">
              <a:spcBef>
                <a:spcPts val="0"/>
              </a:spcBef>
              <a:spcAft>
                <a:spcPts val="0"/>
              </a:spcAft>
              <a:buSzPts val="1300"/>
              <a:buChar char="●"/>
            </a:pPr>
            <a:r>
              <a:rPr lang="id"/>
              <a:t>Untuk membuat function destructor, kita bisa menggunakan nama function __destruct()</a:t>
            </a:r>
            <a:endParaRPr/>
          </a:p>
          <a:p>
            <a:pPr marL="457200" lvl="0" indent="-311150" algn="l" rtl="0">
              <a:spcBef>
                <a:spcPts val="0"/>
              </a:spcBef>
              <a:spcAft>
                <a:spcPts val="0"/>
              </a:spcAft>
              <a:buSzPts val="1300"/>
              <a:buChar char="●"/>
            </a:pPr>
            <a:r>
              <a:rPr lang="id"/>
              <a:t>Khusus untuk destructor, kita tidak boleh menambahkan function argument</a:t>
            </a:r>
            <a:endParaRPr/>
          </a:p>
          <a:p>
            <a:pPr marL="457200" lvl="0" indent="-311150" algn="l" rtl="0">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Inheritance</a:t>
            </a:r>
            <a:endParaRPr/>
          </a:p>
        </p:txBody>
      </p:sp>
      <p:sp>
        <p:nvSpPr>
          <p:cNvPr id="389" name="Google Shape;389;p6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Inheritance atau pewarisan adalah kemampuan untuk menurunkan sebuah class ke class lain</a:t>
            </a:r>
            <a:endParaRPr/>
          </a:p>
          <a:p>
            <a:pPr marL="457200" lvl="0" indent="-311150" algn="l" rtl="0">
              <a:spcBef>
                <a:spcPts val="0"/>
              </a:spcBef>
              <a:spcAft>
                <a:spcPts val="0"/>
              </a:spcAft>
              <a:buSzPts val="1300"/>
              <a:buChar char="●"/>
            </a:pPr>
            <a:r>
              <a:rPr lang="id"/>
              <a:t>Dalam artian, kita bisa membuat class Parent dan class Child</a:t>
            </a:r>
            <a:endParaRPr/>
          </a:p>
          <a:p>
            <a:pPr marL="457200" lvl="0" indent="-311150" algn="l" rtl="0">
              <a:spcBef>
                <a:spcPts val="0"/>
              </a:spcBef>
              <a:spcAft>
                <a:spcPts val="0"/>
              </a:spcAft>
              <a:buSzPts val="1300"/>
              <a:buChar char="●"/>
            </a:pPr>
            <a:r>
              <a:rPr lang="id"/>
              <a:t>Class Child, hanya bisa punya satu class Parent, namun satu class Parent bisa punya banyak class Child</a:t>
            </a:r>
            <a:endParaRPr/>
          </a:p>
          <a:p>
            <a:pPr marL="457200" lvl="0" indent="-311150" algn="l" rtl="0">
              <a:spcBef>
                <a:spcPts val="0"/>
              </a:spcBef>
              <a:spcAft>
                <a:spcPts val="0"/>
              </a:spcAft>
              <a:buSzPts val="1300"/>
              <a:buChar char="●"/>
            </a:pPr>
            <a:r>
              <a:rPr lang="id"/>
              <a:t>Saat sebuah class diturunkan, maka semua properties dan function yang ada di class Parent, secara otomatis akan dimiliki oleh class Child</a:t>
            </a:r>
            <a:endParaRPr/>
          </a:p>
          <a:p>
            <a:pPr marL="457200" lvl="0" indent="-311150" algn="l" rtl="0">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Apa itu Class?</a:t>
            </a:r>
            <a:endParaRPr/>
          </a:p>
        </p:txBody>
      </p:sp>
      <p:sp>
        <p:nvSpPr>
          <p:cNvPr id="135" name="Google Shape;135;p2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Class adalah blueprint, prototype atau cetakan untuk membuat Object</a:t>
            </a:r>
            <a:endParaRPr/>
          </a:p>
          <a:p>
            <a:pPr marL="457200" lvl="0" indent="-311150" algn="l" rtl="0">
              <a:spcBef>
                <a:spcPts val="0"/>
              </a:spcBef>
              <a:spcAft>
                <a:spcPts val="0"/>
              </a:spcAft>
              <a:buSzPts val="1300"/>
              <a:buChar char="●"/>
            </a:pPr>
            <a:r>
              <a:rPr lang="id"/>
              <a:t>Class berisikan deklarasi semua properties dan functions yang dimiliki oleh Object</a:t>
            </a:r>
            <a:endParaRPr/>
          </a:p>
          <a:p>
            <a:pPr marL="457200" lvl="0" indent="-311150" algn="l" rtl="0">
              <a:spcBef>
                <a:spcPts val="0"/>
              </a:spcBef>
              <a:spcAft>
                <a:spcPts val="0"/>
              </a:spcAft>
              <a:buSzPts val="1300"/>
              <a:buChar char="●"/>
            </a:pPr>
            <a:r>
              <a:rPr lang="id"/>
              <a:t>Setiap Object selalu dibuat dari Class</a:t>
            </a:r>
            <a:endParaRPr/>
          </a:p>
          <a:p>
            <a:pPr marL="457200" lvl="0" indent="-311150" algn="l" rtl="0">
              <a:spcBef>
                <a:spcPts val="0"/>
              </a:spcBef>
              <a:spcAft>
                <a:spcPts val="0"/>
              </a:spcAft>
              <a:buSzPts val="1300"/>
              <a:buChar char="●"/>
            </a:pPr>
            <a:r>
              <a:rPr lang="id"/>
              <a:t>Dan sebuah Class bisa membuat Object tanpa batas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6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Namespace</a:t>
            </a:r>
            <a:endParaRPr/>
          </a:p>
        </p:txBody>
      </p:sp>
      <p:sp>
        <p:nvSpPr>
          <p:cNvPr id="412" name="Google Shape;412;p6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aplikasi, bisa dipastikan kita akan banyak sekali membuat class</a:t>
            </a:r>
            <a:endParaRPr/>
          </a:p>
          <a:p>
            <a:pPr marL="457200" lvl="0" indent="-311150" algn="l" rtl="0">
              <a:spcBef>
                <a:spcPts val="0"/>
              </a:spcBef>
              <a:spcAft>
                <a:spcPts val="0"/>
              </a:spcAft>
              <a:buSzPts val="1300"/>
              <a:buChar char="●"/>
            </a:pPr>
            <a:r>
              <a:rPr lang="id"/>
              <a:t>Jika class terlalu banyak, kadang akan menyulitkan kita untuk mencari atau mengklasifikasikan jenis-jenis class</a:t>
            </a:r>
            <a:endParaRPr/>
          </a:p>
          <a:p>
            <a:pPr marL="457200" lvl="0" indent="-311150" algn="l" rtl="0">
              <a:spcBef>
                <a:spcPts val="0"/>
              </a:spcBef>
              <a:spcAft>
                <a:spcPts val="0"/>
              </a:spcAft>
              <a:buSzPts val="1300"/>
              <a:buChar char="●"/>
            </a:pPr>
            <a:r>
              <a:rPr lang="id"/>
              <a:t>PHP memiliki fitur namespace, dimana kita bisa menyimpan class-class kita di dalam namespace</a:t>
            </a:r>
            <a:endParaRPr/>
          </a:p>
          <a:p>
            <a:pPr marL="457200" lvl="0" indent="-311150" algn="l" rtl="0">
              <a:spcBef>
                <a:spcPts val="0"/>
              </a:spcBef>
              <a:spcAft>
                <a:spcPts val="0"/>
              </a:spcAft>
              <a:buSzPts val="1300"/>
              <a:buChar char="●"/>
            </a:pPr>
            <a:r>
              <a:rPr lang="id"/>
              <a:t>Namespace bisa nested, dan jika kita ingin mengakses class yang terdapat di namespace, kita perlu menyebutkan nama namespace nya</a:t>
            </a:r>
            <a:endParaRPr/>
          </a:p>
          <a:p>
            <a:pPr marL="457200" lvl="0" indent="-311150" algn="l" rtl="0">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Namespace</a:t>
            </a:r>
            <a:endParaRPr/>
          </a:p>
        </p:txBody>
      </p:sp>
      <p:sp>
        <p:nvSpPr>
          <p:cNvPr id="424" name="Google Shape;424;p7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namespace, kita bisa menggunakan kata kunci namespace</a:t>
            </a:r>
            <a:endParaRPr/>
          </a:p>
          <a:p>
            <a:pPr marL="457200" lvl="0" indent="-311150" algn="l" rtl="0">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7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7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dan Constant di Namespace</a:t>
            </a:r>
            <a:endParaRPr/>
          </a:p>
        </p:txBody>
      </p:sp>
      <p:sp>
        <p:nvSpPr>
          <p:cNvPr id="442" name="Google Shape;442;p7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Selain class, kita juga menggunakan function dan constant di namespace</a:t>
            </a:r>
            <a:endParaRPr/>
          </a:p>
          <a:p>
            <a:pPr marL="457200" lvl="0" indent="-311150" algn="l" rtl="0">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7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Global Namespace</a:t>
            </a:r>
            <a:endParaRPr/>
          </a:p>
        </p:txBody>
      </p:sp>
      <p:sp>
        <p:nvSpPr>
          <p:cNvPr id="454" name="Google Shape;454;p7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Secara default saat kita membuat kode di PHP sebenarnya itu disimpan di global namespace</a:t>
            </a:r>
            <a:endParaRPr/>
          </a:p>
          <a:p>
            <a:pPr marL="457200" lvl="0" indent="-311150" algn="l" rtl="0">
              <a:spcBef>
                <a:spcPts val="0"/>
              </a:spcBef>
              <a:spcAft>
                <a:spcPts val="0"/>
              </a:spcAft>
              <a:buSzPts val="1300"/>
              <a:buChar char="●"/>
            </a:pPr>
            <a:r>
              <a:rPr lang="id"/>
              <a:t>Global namespace adalah namespace yang tidak memiliki nama namespace</a:t>
            </a:r>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7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8"/>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Import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7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use Keyword</a:t>
            </a:r>
            <a:endParaRPr/>
          </a:p>
        </p:txBody>
      </p:sp>
      <p:sp>
        <p:nvSpPr>
          <p:cNvPr id="471" name="Google Shape;471;p79"/>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marL="457200" lvl="0" indent="-311150" algn="l" rtl="0">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marL="457200" lvl="0" indent="-311150" algn="l" rtl="0">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8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8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Alias</a:t>
            </a:r>
            <a:endParaRPr/>
          </a:p>
        </p:txBody>
      </p:sp>
      <p:sp>
        <p:nvSpPr>
          <p:cNvPr id="483" name="Google Shape;483;p8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menggunakan use, artinya kita tidak perlu lagi menggunakan nama namespace diawal class ketika kita ingin membuat class tersebut</a:t>
            </a:r>
            <a:endParaRPr/>
          </a:p>
          <a:p>
            <a:pPr marL="457200" lvl="0" indent="-311150" algn="l" rtl="0">
              <a:spcBef>
                <a:spcPts val="0"/>
              </a:spcBef>
              <a:spcAft>
                <a:spcPts val="0"/>
              </a:spcAft>
              <a:buSzPts val="1300"/>
              <a:buChar char="●"/>
            </a:pPr>
            <a:r>
              <a:rPr lang="id"/>
              <a:t>Namun bagaimana jika kita ternyata nama class nya sama?</a:t>
            </a:r>
            <a:endParaRPr/>
          </a:p>
          <a:p>
            <a:pPr marL="457200" lvl="0" indent="-311150" algn="l" rtl="0">
              <a:spcBef>
                <a:spcPts val="0"/>
              </a:spcBef>
              <a:spcAft>
                <a:spcPts val="0"/>
              </a:spcAft>
              <a:buSzPts val="1300"/>
              <a:buChar char="●"/>
            </a:pPr>
            <a:r>
              <a:rPr lang="id"/>
              <a:t>Untungnya PHP memiliki fitur yang namanya alias</a:t>
            </a:r>
            <a:endParaRPr/>
          </a:p>
          <a:p>
            <a:pPr marL="457200" lvl="0" indent="-311150" algn="l" rtl="0">
              <a:spcBef>
                <a:spcPts val="0"/>
              </a:spcBef>
              <a:spcAft>
                <a:spcPts val="0"/>
              </a:spcAft>
              <a:buSzPts val="1300"/>
              <a:buChar char="●"/>
            </a:pPr>
            <a:r>
              <a:rPr lang="id"/>
              <a:t>Alias adalah kemampuan membuat nama lain dari class, function atau constant yang ada</a:t>
            </a:r>
            <a:endParaRPr/>
          </a:p>
          <a:p>
            <a:pPr marL="457200" lvl="0" indent="-311150" algn="l" rtl="0">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8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8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Group use Declaration</a:t>
            </a:r>
            <a:endParaRPr/>
          </a:p>
        </p:txBody>
      </p:sp>
      <p:sp>
        <p:nvSpPr>
          <p:cNvPr id="495" name="Google Shape;495;p8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butuh melakukan import banyak hal di satu namespace yang sama</a:t>
            </a:r>
            <a:endParaRPr/>
          </a:p>
          <a:p>
            <a:pPr marL="457200" lvl="0" indent="-311150" algn="l" rtl="0">
              <a:spcBef>
                <a:spcPts val="0"/>
              </a:spcBef>
              <a:spcAft>
                <a:spcPts val="0"/>
              </a:spcAft>
              <a:buSzPts val="1300"/>
              <a:buChar char="●"/>
            </a:pPr>
            <a:r>
              <a:rPr lang="id"/>
              <a:t>PHP memiliki fitur grup use, dimana kita bisa import beberapa class, function atau constant dalam satu perintah use</a:t>
            </a:r>
            <a:endParaRPr/>
          </a:p>
          <a:p>
            <a:pPr marL="457200" lvl="0" indent="-311150" algn="l" rtl="0">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8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85"/>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8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Visibility</a:t>
            </a:r>
            <a:endParaRPr/>
          </a:p>
        </p:txBody>
      </p:sp>
      <p:sp>
        <p:nvSpPr>
          <p:cNvPr id="512" name="Google Shape;512;p86"/>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Visibility / Access modifier adalah kemampuan properties, function dan constant dapat diakses dari mana saja</a:t>
            </a:r>
            <a:endParaRPr/>
          </a:p>
          <a:p>
            <a:pPr marL="457200" lvl="0" indent="-311150" algn="l" rtl="0">
              <a:spcBef>
                <a:spcPts val="0"/>
              </a:spcBef>
              <a:spcAft>
                <a:spcPts val="0"/>
              </a:spcAft>
              <a:buSzPts val="1300"/>
              <a:buChar char="●"/>
            </a:pPr>
            <a:r>
              <a:rPr lang="id"/>
              <a:t>Secara default, properties, function dan constant yang kita buat di dalam class bisa diakses dari mana saja, atau artinya dia adalah public</a:t>
            </a:r>
            <a:endParaRPr/>
          </a:p>
          <a:p>
            <a:pPr marL="457200" lvl="0" indent="-311150" algn="l" rtl="0">
              <a:spcBef>
                <a:spcPts val="0"/>
              </a:spcBef>
              <a:spcAft>
                <a:spcPts val="0"/>
              </a:spcAft>
              <a:buSzPts val="1300"/>
              <a:buChar char="●"/>
            </a:pPr>
            <a:r>
              <a:rPr lang="id"/>
              <a:t>Selain public, masih ada beberapa visibility lainnya</a:t>
            </a:r>
            <a:endParaRPr/>
          </a:p>
          <a:p>
            <a:pPr marL="457200" lvl="0" indent="-311150" algn="l" rtl="0">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87"/>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5791200" cy="1584840"/>
        </p:xfrm>
        <a:graphic>
          <a:graphicData uri="http://schemas.openxmlformats.org/drawingml/2006/table">
            <a:tbl>
              <a:tblPr>
                <a:noFill/>
                <a:tableStyleId>{B9673AF5-CA51-48C4-976C-ADCB9C662DA2}</a:tableStyleId>
              </a:tblPr>
              <a:tblGrid>
                <a:gridCol w="14478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4478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id"/>
                        <a:t>Modifier</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Subclass</a:t>
                      </a:r>
                      <a:endParaRPr/>
                    </a:p>
                  </a:txBody>
                  <a:tcPr marL="91425" marR="91425" marT="91425" marB="91425">
                    <a:solidFill>
                      <a:srgbClr val="CCCCCC"/>
                    </a:solidFill>
                  </a:tcPr>
                </a:tc>
                <a:tc>
                  <a:txBody>
                    <a:bodyPr/>
                    <a:lstStyle/>
                    <a:p>
                      <a:pPr marL="0" lvl="0" indent="0" algn="l" rtl="0">
                        <a:spcBef>
                          <a:spcPts val="0"/>
                        </a:spcBef>
                        <a:spcAft>
                          <a:spcPts val="0"/>
                        </a:spcAft>
                        <a:buNone/>
                      </a:pPr>
                      <a:r>
                        <a:rPr lang="id"/>
                        <a:t>World</a:t>
                      </a: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id"/>
                        <a:t>public</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id"/>
                        <a:t>protected</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id"/>
                        <a:t>private</a:t>
                      </a:r>
                      <a:endParaRPr/>
                    </a:p>
                  </a:txBody>
                  <a:tcPr marL="91425" marR="91425" marT="91425" marB="91425"/>
                </a:tc>
                <a:tc>
                  <a:txBody>
                    <a:bodyPr/>
                    <a:lstStyle/>
                    <a:p>
                      <a:pPr marL="0" lvl="0" indent="0" algn="l" rtl="0">
                        <a:spcBef>
                          <a:spcPts val="0"/>
                        </a:spcBef>
                        <a:spcAft>
                          <a:spcPts val="0"/>
                        </a:spcAft>
                        <a:buNone/>
                      </a:pPr>
                      <a:r>
                        <a:rPr lang="id"/>
                        <a:t>Y</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tc>
                  <a:txBody>
                    <a:bodyPr/>
                    <a:lstStyle/>
                    <a:p>
                      <a:pPr marL="0" lvl="0" indent="0" algn="l" rtl="0">
                        <a:spcBef>
                          <a:spcPts val="0"/>
                        </a:spcBef>
                        <a:spcAft>
                          <a:spcPts val="0"/>
                        </a:spcAft>
                        <a:buNone/>
                      </a:pPr>
                      <a:r>
                        <a:rPr lang="id"/>
                        <a:t>N</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9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9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Function Overriding</a:t>
            </a:r>
            <a:endParaRPr/>
          </a:p>
        </p:txBody>
      </p:sp>
      <p:sp>
        <p:nvSpPr>
          <p:cNvPr id="541" name="Google Shape;541;p9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Function overriding adalah kemampuan mendeklarasikan ulang function di child class, yang sudah ada di parent class</a:t>
            </a:r>
            <a:endParaRPr/>
          </a:p>
          <a:p>
            <a:pPr marL="457200" lvl="0" indent="-311150" algn="l" rtl="0">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92"/>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9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9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9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parent Keyword</a:t>
            </a:r>
            <a:endParaRPr/>
          </a:p>
        </p:txBody>
      </p:sp>
      <p:sp>
        <p:nvSpPr>
          <p:cNvPr id="564" name="Google Shape;564;p9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Kadang kita ingin mengakses function yang terdapat di class parent yang sudah terlanjur kita override di class child</a:t>
            </a:r>
            <a:endParaRPr/>
          </a:p>
          <a:p>
            <a:pPr marL="457200" lvl="0" indent="-311150" algn="l" rtl="0">
              <a:spcBef>
                <a:spcPts val="0"/>
              </a:spcBef>
              <a:spcAft>
                <a:spcPts val="0"/>
              </a:spcAft>
              <a:buSzPts val="1300"/>
              <a:buChar char="●"/>
            </a:pPr>
            <a:r>
              <a:rPr lang="id"/>
              <a:t>Untuk mengakses function milik class parent, kita bisa menggunakan kata kunci parent</a:t>
            </a:r>
            <a:endParaRPr/>
          </a:p>
          <a:p>
            <a:pPr marL="457200" lvl="0" indent="-311150" algn="l" rtl="0">
              <a:spcBef>
                <a:spcPts val="0"/>
              </a:spcBef>
              <a:spcAft>
                <a:spcPts val="0"/>
              </a:spcAft>
              <a:buSzPts val="1300"/>
              <a:buChar char="●"/>
            </a:pPr>
            <a:r>
              <a:rPr lang="id"/>
              <a:t>Sederhananya, parent digunakan untuk mengakses class parent</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Class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9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9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9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Constructor Overriding</a:t>
            </a:r>
            <a:endParaRPr/>
          </a:p>
        </p:txBody>
      </p:sp>
      <p:sp>
        <p:nvSpPr>
          <p:cNvPr id="582" name="Google Shape;582;p9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Karena constructor sama seperti function, maka constructor-pun bisa kita deklarasikan ulang di class Child nya</a:t>
            </a:r>
            <a:endParaRPr/>
          </a:p>
          <a:p>
            <a:pPr marL="457200" lvl="0" indent="-311150" algn="l" rtl="0">
              <a:spcBef>
                <a:spcPts val="0"/>
              </a:spcBef>
              <a:spcAft>
                <a:spcPts val="0"/>
              </a:spcAft>
              <a:buSzPts val="1300"/>
              <a:buChar char="●"/>
            </a:pPr>
            <a:r>
              <a:rPr lang="id"/>
              <a:t>Sebenarnya di PHP, kita bisa meng-override function dengan arguments yang berbeda, namun sangat tidak disarankan</a:t>
            </a:r>
            <a:endParaRPr/>
          </a:p>
          <a:p>
            <a:pPr marL="457200" lvl="0" indent="-311150" algn="l" rtl="0">
              <a:spcBef>
                <a:spcPts val="0"/>
              </a:spcBef>
              <a:spcAft>
                <a:spcPts val="0"/>
              </a:spcAft>
              <a:buSzPts val="1300"/>
              <a:buChar char="●"/>
            </a:pPr>
            <a:r>
              <a:rPr lang="id"/>
              <a:t>Jika kita melakukan override function dengan arguments berbeda, maka PHP akan menampilkan WARNING</a:t>
            </a:r>
            <a:endParaRPr/>
          </a:p>
          <a:p>
            <a:pPr marL="457200" lvl="0" indent="-311150" algn="l" rtl="0">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9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10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0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02"/>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103"/>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Polymorphism</a:t>
            </a:r>
            <a:endParaRPr/>
          </a:p>
        </p:txBody>
      </p:sp>
      <p:sp>
        <p:nvSpPr>
          <p:cNvPr id="611" name="Google Shape;611;p103"/>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Polymorphism berasal dari bahasa Yunani yang berarti banyak bentuk.</a:t>
            </a:r>
            <a:endParaRPr/>
          </a:p>
          <a:p>
            <a:pPr marL="457200" lvl="0" indent="-311150" algn="l" rtl="0">
              <a:spcBef>
                <a:spcPts val="0"/>
              </a:spcBef>
              <a:spcAft>
                <a:spcPts val="0"/>
              </a:spcAft>
              <a:buSzPts val="1300"/>
              <a:buChar char="●"/>
            </a:pPr>
            <a:r>
              <a:rPr lang="id"/>
              <a:t>Dalam OOP, Polymorphism adalah kemampuan sebuah object berubah bentuk menjadi bentuk lain</a:t>
            </a:r>
            <a:endParaRPr/>
          </a:p>
          <a:p>
            <a:pPr marL="457200" lvl="0" indent="-311150" algn="l" rtl="0">
              <a:spcBef>
                <a:spcPts val="0"/>
              </a:spcBef>
              <a:spcAft>
                <a:spcPts val="0"/>
              </a:spcAft>
              <a:buSzPts val="1300"/>
              <a:buChar char="●"/>
            </a:pPr>
            <a:r>
              <a:rPr lang="id"/>
              <a:t>Polymorphism erat hubungannya dengan Inheritance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10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Membuat Class</a:t>
            </a:r>
            <a:endParaRPr/>
          </a:p>
        </p:txBody>
      </p:sp>
      <p:sp>
        <p:nvSpPr>
          <p:cNvPr id="158" name="Google Shape;158;p2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Untuk membuat class, kita bisa menggunakan kata kunci class</a:t>
            </a:r>
            <a:endParaRPr/>
          </a:p>
          <a:p>
            <a:pPr marL="457200" lvl="0" indent="-311150" algn="l" rtl="0">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106"/>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107"/>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108"/>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Type Check &amp; Casts</a:t>
            </a:r>
            <a:endParaRPr/>
          </a:p>
        </p:txBody>
      </p:sp>
      <p:sp>
        <p:nvSpPr>
          <p:cNvPr id="640" name="Google Shape;640;p108"/>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Sebelumnya kita sudah tau cara melakukan konversi tipe data bukan class</a:t>
            </a:r>
            <a:endParaRPr/>
          </a:p>
          <a:p>
            <a:pPr marL="457200" lvl="0" indent="-311150" algn="l" rtl="0">
              <a:spcBef>
                <a:spcPts val="0"/>
              </a:spcBef>
              <a:spcAft>
                <a:spcPts val="0"/>
              </a:spcAft>
              <a:buSzPts val="1300"/>
              <a:buChar char="●"/>
            </a:pPr>
            <a:r>
              <a:rPr lang="id"/>
              <a:t>Khusus untuk tipe data object, kita tidak perlu melakukan konversi secara eksplisit</a:t>
            </a:r>
            <a:endParaRPr/>
          </a:p>
          <a:p>
            <a:pPr marL="457200" lvl="0" indent="-311150" algn="l" rtl="0">
              <a:spcBef>
                <a:spcPts val="0"/>
              </a:spcBef>
              <a:spcAft>
                <a:spcPts val="0"/>
              </a:spcAft>
              <a:buSzPts val="1300"/>
              <a:buChar char="●"/>
            </a:pPr>
            <a:r>
              <a:rPr lang="id"/>
              <a:t>Namun agar aman, sebelum melakukan casts, pastikan kita melakukan type check (pengecekan tipe data), dengan menggunakan kata kunci instanceof</a:t>
            </a:r>
            <a:endParaRPr/>
          </a:p>
          <a:p>
            <a:pPr marL="457200" lvl="0" indent="-311150" algn="l" rtl="0">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9"/>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110"/>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111"/>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Class</a:t>
            </a:r>
            <a:endParaRPr/>
          </a:p>
        </p:txBody>
      </p:sp>
      <p:sp>
        <p:nvSpPr>
          <p:cNvPr id="657" name="Google Shape;657;p111"/>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kita bisa menjadikan sebuah class sebagai abstract class.</a:t>
            </a:r>
            <a:endParaRPr/>
          </a:p>
          <a:p>
            <a:pPr marL="457200" lvl="0" indent="-311150" algn="l" rtl="0">
              <a:spcBef>
                <a:spcPts val="0"/>
              </a:spcBef>
              <a:spcAft>
                <a:spcPts val="0"/>
              </a:spcAft>
              <a:buSzPts val="1300"/>
              <a:buChar char="●"/>
            </a:pPr>
            <a:r>
              <a:rPr lang="id"/>
              <a:t>Abstract class artinya, class tersebut tidak bisa dibuat sebagai object secara langsung, hanya bisa diturunkan</a:t>
            </a:r>
            <a:endParaRPr/>
          </a:p>
          <a:p>
            <a:pPr marL="457200" lvl="0" indent="-311150" algn="l" rtl="0">
              <a:spcBef>
                <a:spcPts val="0"/>
              </a:spcBef>
              <a:spcAft>
                <a:spcPts val="0"/>
              </a:spcAft>
              <a:buSzPts val="1300"/>
              <a:buChar char="●"/>
            </a:pPr>
            <a:r>
              <a:rPr lang="id"/>
              <a:t>Untuk membuat sebuah class menjadi abstract, kita bisa menggunakan kata kunci abstract sebelum kata kunci class</a:t>
            </a:r>
            <a:endParaRPr/>
          </a:p>
          <a:p>
            <a:pPr marL="457200" lvl="0" indent="-311150" algn="l" rtl="0">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112"/>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113"/>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11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11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d"/>
              <a:t>Abstract Function</a:t>
            </a:r>
            <a:endParaRPr/>
          </a:p>
        </p:txBody>
      </p:sp>
      <p:sp>
        <p:nvSpPr>
          <p:cNvPr id="680" name="Google Shape;680;p11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id"/>
              <a:t>Saat kita membuat class yang abstract, kita bisa membuat abstract function juga di dalam class abstract tersebut</a:t>
            </a:r>
            <a:endParaRPr/>
          </a:p>
          <a:p>
            <a:pPr marL="457200" lvl="0" indent="-311150" algn="l" rtl="0">
              <a:spcBef>
                <a:spcPts val="0"/>
              </a:spcBef>
              <a:spcAft>
                <a:spcPts val="0"/>
              </a:spcAft>
              <a:buSzPts val="1300"/>
              <a:buChar char="●"/>
            </a:pPr>
            <a:r>
              <a:rPr lang="id"/>
              <a:t>Saat kita membuat sebuah abstract function, kita tidak boleh membuat block function untuk function tersebut</a:t>
            </a:r>
            <a:endParaRPr/>
          </a:p>
          <a:p>
            <a:pPr marL="457200" lvl="0" indent="-311150" algn="l" rtl="0">
              <a:spcBef>
                <a:spcPts val="0"/>
              </a:spcBef>
              <a:spcAft>
                <a:spcPts val="0"/>
              </a:spcAft>
              <a:buSzPts val="1300"/>
              <a:buChar char="●"/>
            </a:pPr>
            <a:r>
              <a:rPr lang="id"/>
              <a:t>Artinya, abstract function wajib di override di class child</a:t>
            </a:r>
            <a:endParaRPr/>
          </a:p>
          <a:p>
            <a:pPr marL="457200" lvl="0" indent="-311150" algn="l" rtl="0">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12</TotalTime>
  <Words>5088</Words>
  <Application>Microsoft Office PowerPoint</Application>
  <PresentationFormat>On-screen Show (16:9)</PresentationFormat>
  <Paragraphs>554</Paragraphs>
  <Slides>232</Slides>
  <Notes>232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232</vt:i4>
      </vt:variant>
    </vt:vector>
  </HeadingPairs>
  <TitlesOfParts>
    <vt:vector size="238" baseType="lpstr">
      <vt:lpstr>Forte</vt:lpstr>
      <vt:lpstr>Raleway</vt:lpstr>
      <vt:lpstr>Arial</vt:lpstr>
      <vt:lpstr>Lato</vt:lpstr>
      <vt:lpstr>Aptos</vt:lpstr>
      <vt:lpstr>Streamline</vt:lpstr>
      <vt:lpstr>Belajar-PHP-Dasar 2</vt:lpstr>
      <vt:lpstr>Pengenalan OOP</vt:lpstr>
      <vt:lpstr>Apa itu Object Oriented Programming?</vt:lpstr>
      <vt:lpstr>Apa itu Object?</vt:lpstr>
      <vt:lpstr>Apa itu Class?</vt:lpstr>
      <vt:lpstr>Class dan Object : Person</vt:lpstr>
      <vt:lpstr>Class dan Object : Car</vt:lpstr>
      <vt:lpstr>Class</vt:lpstr>
      <vt:lpstr>Membuat Class</vt:lpstr>
      <vt:lpstr>Kode : Class</vt:lpstr>
      <vt:lpstr>Object</vt:lpstr>
      <vt:lpstr>Membuat Object</vt:lpstr>
      <vt:lpstr>Kode : Object</vt:lpstr>
      <vt:lpstr>Properties</vt:lpstr>
      <vt:lpstr>Properties</vt:lpstr>
      <vt:lpstr>Kode : Properties</vt:lpstr>
      <vt:lpstr>Manipulasi Properties</vt:lpstr>
      <vt:lpstr>Kode : Manipulasi Properties</vt:lpstr>
      <vt:lpstr>Properties Type Declaration</vt:lpstr>
      <vt:lpstr>Kode : Properties dengan Type</vt:lpstr>
      <vt:lpstr>Default Properties Value</vt:lpstr>
      <vt:lpstr>Kode : Properties Default Value</vt:lpstr>
      <vt:lpstr>Nullable Properties</vt:lpstr>
      <vt:lpstr>Kode : Nullable Properties</vt:lpstr>
      <vt:lpstr>Function</vt:lpstr>
      <vt:lpstr>Function</vt:lpstr>
      <vt:lpstr>Kode : Function</vt:lpstr>
      <vt:lpstr>Kode : Memanggil Function</vt:lpstr>
      <vt:lpstr>this Keyword</vt:lpstr>
      <vt:lpstr>This Keyword</vt:lpstr>
      <vt:lpstr>Kode : This Keyword</vt:lpstr>
      <vt:lpstr>Constant</vt:lpstr>
      <vt:lpstr>Constant</vt:lpstr>
      <vt:lpstr>Kode : Constant</vt:lpstr>
      <vt:lpstr>Kode : Constant di Class</vt:lpstr>
      <vt:lpstr>Kode : Mengakses Constant di Class</vt:lpstr>
      <vt:lpstr>self Keyword</vt:lpstr>
      <vt:lpstr>Properties vs Constant</vt:lpstr>
      <vt:lpstr>self Keyword</vt:lpstr>
      <vt:lpstr>Kode : self Keyword</vt:lpstr>
      <vt:lpstr>Constructor</vt:lpstr>
      <vt:lpstr>Constructor</vt:lpstr>
      <vt:lpstr>Kode : Membuat Constructor</vt:lpstr>
      <vt:lpstr>Kode : Menggunakan Constructor</vt:lpstr>
      <vt:lpstr>Destructor</vt:lpstr>
      <vt:lpstr>Destructor</vt:lpstr>
      <vt:lpstr>Kode : Destructor</vt:lpstr>
      <vt:lpstr>Inheritance</vt:lpstr>
      <vt:lpstr>Inheritance</vt:lpstr>
      <vt:lpstr>Kode : Inheritance</vt:lpstr>
      <vt:lpstr>Kode : Mengakses Method Parent</vt:lpstr>
      <vt:lpstr>Namespace</vt:lpstr>
      <vt:lpstr>Namespace</vt:lpstr>
      <vt:lpstr>Kode : Tanpa Namespace</vt:lpstr>
      <vt:lpstr>Membuat Namespace</vt:lpstr>
      <vt:lpstr>Kode : Membuat Namespace</vt:lpstr>
      <vt:lpstr>Kode : Membuat Object dari Namespace</vt:lpstr>
      <vt:lpstr>Function dan Constant di Namespace</vt:lpstr>
      <vt:lpstr>Kode : Function dan Constant di Namespace</vt:lpstr>
      <vt:lpstr>Global Namespace</vt:lpstr>
      <vt:lpstr>Kode : Global Namespace</vt:lpstr>
      <vt:lpstr>Import</vt:lpstr>
      <vt:lpstr>use Keyword</vt:lpstr>
      <vt:lpstr>Kode : use Keyword</vt:lpstr>
      <vt:lpstr>Alias</vt:lpstr>
      <vt:lpstr>Kode : Alias</vt:lpstr>
      <vt:lpstr>Group use Declaration</vt:lpstr>
      <vt:lpstr>Kode : Group use Declaration</vt:lpstr>
      <vt:lpstr>Visibility</vt:lpstr>
      <vt:lpstr>Visibility</vt:lpstr>
      <vt:lpstr>Access Level</vt:lpstr>
      <vt:lpstr>Kode : Class Product</vt:lpstr>
      <vt:lpstr>Kode : Menggunakan Product</vt:lpstr>
      <vt:lpstr>Function Overriding</vt:lpstr>
      <vt:lpstr>Function Overriding</vt:lpstr>
      <vt:lpstr>Kode : Method Overriding</vt:lpstr>
      <vt:lpstr>Kode : Mengakses Function Overriding</vt:lpstr>
      <vt:lpstr>parent Keyword</vt:lpstr>
      <vt:lpstr>parent Keyword</vt:lpstr>
      <vt:lpstr>Kode : Parent Keyword</vt:lpstr>
      <vt:lpstr>Constructor Overriding</vt:lpstr>
      <vt:lpstr>Constructor Overriding</vt:lpstr>
      <vt:lpstr>Kode : Merubah Arguments Overriding</vt:lpstr>
      <vt:lpstr>Kode : Constructor Overriding (1)</vt:lpstr>
      <vt:lpstr>Kode : Constructor Overriding (2)</vt:lpstr>
      <vt:lpstr>Polymorphism</vt:lpstr>
      <vt:lpstr>Polymorphism</vt:lpstr>
      <vt:lpstr>Kode : Inheritance</vt:lpstr>
      <vt:lpstr>Kode : Polymorphism</vt:lpstr>
      <vt:lpstr>Kode : Function Argument Polymorphism</vt:lpstr>
      <vt:lpstr>Type Check &amp; Casts</vt:lpstr>
      <vt:lpstr>Type Check &amp; Casts</vt:lpstr>
      <vt:lpstr>Kode : Type Check &amp; Casts</vt:lpstr>
      <vt:lpstr>Abstract Class</vt:lpstr>
      <vt:lpstr>Abstract Class</vt:lpstr>
      <vt:lpstr>Kode : Abstract Class</vt:lpstr>
      <vt:lpstr>Kode : Membuat Abstract Class</vt:lpstr>
      <vt:lpstr>Abstract Function</vt:lpstr>
      <vt:lpstr>Abstract Function</vt:lpstr>
      <vt:lpstr>Kode : Abstract Function</vt:lpstr>
      <vt:lpstr>Kode : Menggunakan Abstract Function</vt:lpstr>
      <vt:lpstr>Getter dan Setter</vt:lpstr>
      <vt:lpstr>Encapsulation</vt:lpstr>
      <vt:lpstr>Getter dan Setter</vt:lpstr>
      <vt:lpstr>Getter dan Setter Method</vt:lpstr>
      <vt:lpstr>Kode : Getter dan Setter</vt:lpstr>
      <vt:lpstr>Kode : Menggunakan Getter dan Setter</vt:lpstr>
      <vt:lpstr>Kode : Validation di Setter</vt:lpstr>
      <vt:lpstr>Interface</vt:lpstr>
      <vt:lpstr>Interface</vt:lpstr>
      <vt:lpstr>Kode : Membuat Interface</vt:lpstr>
      <vt:lpstr>Kode : Implement Interface</vt:lpstr>
      <vt:lpstr>Interface Inheritance</vt:lpstr>
      <vt:lpstr>Interface Inheritance</vt:lpstr>
      <vt:lpstr>Kode : Interface Inheritance</vt:lpstr>
      <vt:lpstr>Kode : Multiple Interface Inheritance</vt:lpstr>
      <vt:lpstr>Trait</vt:lpstr>
      <vt:lpstr>Trait</vt:lpstr>
      <vt:lpstr>Kode : Membuat Trait</vt:lpstr>
      <vt:lpstr>Kode : Menggunakan Trait</vt:lpstr>
      <vt:lpstr>Trait Properties</vt:lpstr>
      <vt:lpstr>Kode : Trait Properties</vt:lpstr>
      <vt:lpstr>Kode : Menggunakan Trait Properties</vt:lpstr>
      <vt:lpstr>Trait Overriding</vt:lpstr>
      <vt:lpstr>Trait Abstract Function</vt:lpstr>
      <vt:lpstr>Kode : Trait Abstract Function</vt:lpstr>
      <vt:lpstr>Trait Overriding</vt:lpstr>
      <vt:lpstr>Kode : Override  Trait</vt:lpstr>
      <vt:lpstr>Trait Visibility Override</vt:lpstr>
      <vt:lpstr>Kode : Trait Visibility Override</vt:lpstr>
      <vt:lpstr>Trait Conflict</vt:lpstr>
      <vt:lpstr>Trait Conflict</vt:lpstr>
      <vt:lpstr>Kode : Trait Conflict (1)</vt:lpstr>
      <vt:lpstr>Kode : Trait Conflict (2)</vt:lpstr>
      <vt:lpstr>Trait Inheritance</vt:lpstr>
      <vt:lpstr>Trait Inheritance</vt:lpstr>
      <vt:lpstr>Kode : Trait Inheritance</vt:lpstr>
      <vt:lpstr>Final Class</vt:lpstr>
      <vt:lpstr>Final Class</vt:lpstr>
      <vt:lpstr>Kode : Final Class</vt:lpstr>
      <vt:lpstr>Final Function</vt:lpstr>
      <vt:lpstr>Final Function</vt:lpstr>
      <vt:lpstr>Kode : Final Method</vt:lpstr>
      <vt:lpstr>Anonymous Class</vt:lpstr>
      <vt:lpstr>Anonymous Class</vt:lpstr>
      <vt:lpstr>Kode : Anonymous Class</vt:lpstr>
      <vt:lpstr>Constructor di Anonymous Class</vt:lpstr>
      <vt:lpstr>Kode : Constructor di Anonymous Class</vt:lpstr>
      <vt:lpstr>static Keyword</vt:lpstr>
      <vt:lpstr>static Keyword</vt:lpstr>
      <vt:lpstr>Kode : Static Properties</vt:lpstr>
      <vt:lpstr>Kode : Static Function</vt:lpstr>
      <vt:lpstr>stdClass</vt:lpstr>
      <vt:lpstr>stdClass</vt:lpstr>
      <vt:lpstr>Kode : Konversi Array ke stdClass</vt:lpstr>
      <vt:lpstr>Object Iteration</vt:lpstr>
      <vt:lpstr>Object Iteration</vt:lpstr>
      <vt:lpstr>Kode : Object Iteration</vt:lpstr>
      <vt:lpstr>Iterator</vt:lpstr>
      <vt:lpstr>Kode : Iterator</vt:lpstr>
      <vt:lpstr>Generator</vt:lpstr>
      <vt:lpstr>Generator</vt:lpstr>
      <vt:lpstr>Kode : Generator</vt:lpstr>
      <vt:lpstr>Object Cloning</vt:lpstr>
      <vt:lpstr>Object Cloning</vt:lpstr>
      <vt:lpstr>Kode : Object Cloning</vt:lpstr>
      <vt:lpstr>__clone() Function</vt:lpstr>
      <vt:lpstr>Kode : __clone() Function</vt:lpstr>
      <vt:lpstr>Comparing Object</vt:lpstr>
      <vt:lpstr>Comparing Object</vt:lpstr>
      <vt:lpstr>Kode : Comparing Object</vt:lpstr>
      <vt:lpstr>Magic Function</vt:lpstr>
      <vt:lpstr>Magic Function</vt:lpstr>
      <vt:lpstr>__toString() Function</vt:lpstr>
      <vt:lpstr>Kode : __toString() Function</vt:lpstr>
      <vt:lpstr>__invoke() Function</vt:lpstr>
      <vt:lpstr>Kode : __invoke() Function</vt:lpstr>
      <vt:lpstr>__debugInfo() Function</vt:lpstr>
      <vt:lpstr>Kode : __debugInfo() Function</vt:lpstr>
      <vt:lpstr>Dan masih banyak lagi</vt:lpstr>
      <vt:lpstr>Overloading</vt:lpstr>
      <vt:lpstr>Overloading</vt:lpstr>
      <vt:lpstr>Properties Overloading</vt:lpstr>
      <vt:lpstr>Magic Function untuk Properties Overloading</vt:lpstr>
      <vt:lpstr>Kode : Properties Overloading</vt:lpstr>
      <vt:lpstr>Function Overloading</vt:lpstr>
      <vt:lpstr>Magic Function untuk Function Overloading</vt:lpstr>
      <vt:lpstr>Kode : Function Overloading</vt:lpstr>
      <vt:lpstr>Covariance dan Contravariance</vt:lpstr>
      <vt:lpstr>Covariance</vt:lpstr>
      <vt:lpstr>Kode : Inheritance</vt:lpstr>
      <vt:lpstr>Kode : Covariance</vt:lpstr>
      <vt:lpstr>Contravariance</vt:lpstr>
      <vt:lpstr>Kode : Inheritance</vt:lpstr>
      <vt:lpstr>Kode : Contravariance (1)</vt:lpstr>
      <vt:lpstr>Kode : Contravariance (2)</vt:lpstr>
      <vt:lpstr>DateTime</vt:lpstr>
      <vt:lpstr>DateTime</vt:lpstr>
      <vt:lpstr>DateTime Function</vt:lpstr>
      <vt:lpstr>Kode : DateTime</vt:lpstr>
      <vt:lpstr>DateInterval</vt:lpstr>
      <vt:lpstr>Kode : DateInterval</vt:lpstr>
      <vt:lpstr>DateTimeZone</vt:lpstr>
      <vt:lpstr>Kode : DateTimeZone</vt:lpstr>
      <vt:lpstr>Format DateTime</vt:lpstr>
      <vt:lpstr>Kode : Format DateTime</vt:lpstr>
      <vt:lpstr>Parse DateTime</vt:lpstr>
      <vt:lpstr>Kode : Parse DateTime</vt:lpstr>
      <vt:lpstr>Exception</vt:lpstr>
      <vt:lpstr>Exception</vt:lpstr>
      <vt:lpstr>Kode : Membuat Class Exception</vt:lpstr>
      <vt:lpstr>Membuat Exception</vt:lpstr>
      <vt:lpstr>Kode : Membuat Exception</vt:lpstr>
      <vt:lpstr>Try Catch</vt:lpstr>
      <vt:lpstr>Kode : Try Catch</vt:lpstr>
      <vt:lpstr>Kode : Multiple Try Catch (1)</vt:lpstr>
      <vt:lpstr>Kode : Multiple Try Catch (2)</vt:lpstr>
      <vt:lpstr>Finally Keyword</vt:lpstr>
      <vt:lpstr>Kode : Finally</vt:lpstr>
      <vt:lpstr>Debug Exception</vt:lpstr>
      <vt:lpstr>Kode : Debug Exception</vt:lpstr>
      <vt:lpstr>Regular Expression</vt:lpstr>
      <vt:lpstr>Regular Expression</vt:lpstr>
      <vt:lpstr>Function Regular Expression</vt:lpstr>
      <vt:lpstr>Kode : Regular Expression Match</vt:lpstr>
      <vt:lpstr>Kode : Regular Expression Replace</vt:lpstr>
      <vt:lpstr>Kode : Regular Expression Split</vt:lpstr>
      <vt:lpstr>Reflection</vt:lpstr>
      <vt:lpstr>Reflection</vt:lpstr>
      <vt:lpstr>Studi Kasus : Membuat Validation Framework</vt:lpstr>
      <vt:lpstr>Kode : Validation Tanpa Reflection</vt:lpstr>
      <vt:lpstr>Kode : Validation Menggunakan 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ASUS</dc:creator>
  <cp:lastModifiedBy>mff lii</cp:lastModifiedBy>
  <cp:revision>3</cp:revision>
  <dcterms:modified xsi:type="dcterms:W3CDTF">2025-10-22T06:47:43Z</dcterms:modified>
</cp:coreProperties>
</file>